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charts/colors6.xml" ContentType="application/vnd.ms-office.chartcolor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charts/chart17.xml" ContentType="application/vnd.openxmlformats-officedocument.drawingml.chart+xml"/>
  <Override PartName="/ppt/charts/style11.xml" ContentType="application/vnd.ms-office.chartstyl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harts/chart13.xml" ContentType="application/vnd.openxmlformats-officedocument.drawingml.chart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harts/chart7.xml" ContentType="application/vnd.openxmlformats-officedocument.drawingml.chart+xml"/>
  <Override PartName="/ppt/charts/style9.xml" ContentType="application/vnd.ms-office.chartstyle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style5.xml" ContentType="application/vnd.ms-office.chartstyl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style3.xml" ContentType="application/vnd.ms-office.chart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charts/colors9.xml" ContentType="application/vnd.ms-office.chartcolorstyl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8.xml" ContentType="application/vnd.openxmlformats-officedocument.drawingml.chart+xml"/>
  <Override PartName="/ppt/charts/colors7.xml" ContentType="application/vnd.ms-office.chartcolor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charts/chart16.xml" ContentType="application/vnd.openxmlformats-officedocument.drawingml.chart+xml"/>
  <Override PartName="/ppt/charts/colors5.xml" ContentType="application/vnd.ms-office.chartcolorstyle+xml"/>
  <Override PartName="/ppt/charts/style10.xml" ContentType="application/vnd.ms-office.chart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charts/chart14.xml" ContentType="application/vnd.openxmlformats-officedocument.drawingml.chart+xml"/>
  <Override PartName="/docProps/app.xml" ContentType="application/vnd.openxmlformats-officedocument.extended-properties+xml"/>
  <Override PartName="/ppt/charts/colors3.xml" ContentType="application/vnd.ms-office.chartcolorstyl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charts/chart8.xml" ContentType="application/vnd.openxmlformats-officedocument.drawingml.chart+xml"/>
  <Override PartName="/ppt/charts/chart12.xml" ContentType="application/vnd.openxmlformats-officedocument.drawingml.chart+xml"/>
  <Override PartName="/ppt/charts/colors1.xml" ContentType="application/vnd.ms-office.chartcolorstyle+xml"/>
  <Override PartName="/ppt/charts/colors11.xml" ContentType="application/vnd.ms-office.chartcolorstyle+xml"/>
  <Override PartName="/ppt/slideLayouts/slideLayout10.xml" ContentType="application/vnd.openxmlformats-officedocument.presentationml.slideLayout+xml"/>
  <Default Extension="gif" ContentType="image/gif"/>
  <Override PartName="/ppt/charts/chart6.xml" ContentType="application/vnd.openxmlformats-officedocument.drawingml.chart+xml"/>
  <Override PartName="/ppt/charts/chart10.xml" ContentType="application/vnd.openxmlformats-officedocument.drawingml.chart+xml"/>
  <Override PartName="/ppt/charts/style8.xml" ContentType="application/vnd.ms-office.chartstyle+xml"/>
  <Override PartName="/ppt/charts/chart4.xml" ContentType="application/vnd.openxmlformats-officedocument.drawingml.chart+xml"/>
  <Override PartName="/ppt/charts/style6.xml" ContentType="application/vnd.ms-office.chartstyl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charts/style4.xml" ContentType="application/vnd.ms-office.chartstyle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charts/colors8.xml" ContentType="application/vnd.ms-office.chartcolorstyle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charts/chart19.xml" ContentType="application/vnd.openxmlformats-officedocument.drawingml.char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charts/colors4.xml" ContentType="application/vnd.ms-office.chartcolorstyl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charts/chart15.xml" ContentType="application/vnd.openxmlformats-officedocument.drawingml.char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charts/colors10.xml" ContentType="application/vnd.ms-office.chartcolorstyle+xml"/>
  <Override PartName="/ppt/charts/style7.xml" ContentType="application/vnd.ms-office.chartstyle+xml"/>
  <Override PartName="/ppt/charts/chart5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7"/>
  </p:notesMasterIdLst>
  <p:sldIdLst>
    <p:sldId id="256" r:id="rId2"/>
    <p:sldId id="260" r:id="rId3"/>
    <p:sldId id="318" r:id="rId4"/>
    <p:sldId id="319" r:id="rId5"/>
    <p:sldId id="323" r:id="rId6"/>
    <p:sldId id="324" r:id="rId7"/>
    <p:sldId id="320" r:id="rId8"/>
    <p:sldId id="325" r:id="rId9"/>
    <p:sldId id="261" r:id="rId10"/>
    <p:sldId id="327" r:id="rId11"/>
    <p:sldId id="321" r:id="rId12"/>
    <p:sldId id="329" r:id="rId13"/>
    <p:sldId id="322" r:id="rId14"/>
    <p:sldId id="326" r:id="rId15"/>
    <p:sldId id="331" r:id="rId16"/>
    <p:sldId id="330" r:id="rId17"/>
    <p:sldId id="263" r:id="rId18"/>
    <p:sldId id="328" r:id="rId19"/>
    <p:sldId id="308" r:id="rId20"/>
    <p:sldId id="309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7" r:id="rId30"/>
    <p:sldId id="349" r:id="rId31"/>
    <p:sldId id="350" r:id="rId32"/>
    <p:sldId id="360" r:id="rId33"/>
    <p:sldId id="351" r:id="rId34"/>
    <p:sldId id="361" r:id="rId35"/>
    <p:sldId id="352" r:id="rId36"/>
    <p:sldId id="362" r:id="rId37"/>
    <p:sldId id="353" r:id="rId38"/>
    <p:sldId id="363" r:id="rId39"/>
    <p:sldId id="341" r:id="rId40"/>
    <p:sldId id="342" r:id="rId41"/>
    <p:sldId id="354" r:id="rId42"/>
    <p:sldId id="271" r:id="rId43"/>
    <p:sldId id="280" r:id="rId44"/>
    <p:sldId id="281" r:id="rId45"/>
    <p:sldId id="282" r:id="rId46"/>
    <p:sldId id="283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84" r:id="rId59"/>
    <p:sldId id="356" r:id="rId60"/>
    <p:sldId id="358" r:id="rId61"/>
    <p:sldId id="343" r:id="rId62"/>
    <p:sldId id="355" r:id="rId63"/>
    <p:sldId id="344" r:id="rId64"/>
    <p:sldId id="346" r:id="rId65"/>
    <p:sldId id="345" r:id="rId66"/>
  </p:sldIdLst>
  <p:sldSz cx="12192000" cy="6858000"/>
  <p:notesSz cx="6797675" cy="9928225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DE0000"/>
    <a:srgbClr val="FFFFFF"/>
    <a:srgbClr val="FF66FF"/>
    <a:srgbClr val="FFFFCC"/>
    <a:srgbClr val="132A7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ลักษณะสีปานกลาง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ไม่มีลักษณะ, 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734" autoAdjust="0"/>
    <p:restoredTop sz="94660" autoAdjust="0"/>
  </p:normalViewPr>
  <p:slideViewPr>
    <p:cSldViewPr snapToGrid="0">
      <p:cViewPr varScale="1">
        <p:scale>
          <a:sx n="113" d="100"/>
          <a:sy n="113" d="100"/>
        </p:scale>
        <p:origin x="-444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Microsoft_Office_Excel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Microsoft_Office_Excel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Microsoft_Office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Microsoft_Office_Excel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Microsoft_Office_Excel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style val="42"/>
  <c:chart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ครั้งที่ 1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คนที่ 1</c:v>
                </c:pt>
                <c:pt idx="1">
                  <c:v>คนที่ 2</c:v>
                </c:pt>
                <c:pt idx="2">
                  <c:v>คนที่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3.02</c:v>
                </c:pt>
                <c:pt idx="1">
                  <c:v>2.9099999999999997</c:v>
                </c:pt>
                <c:pt idx="2">
                  <c:v>3.19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ครั้งที่ 2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คนที่ 1</c:v>
                </c:pt>
                <c:pt idx="1">
                  <c:v>คนที่ 2</c:v>
                </c:pt>
                <c:pt idx="2">
                  <c:v>คนที่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3.06</c:v>
                </c:pt>
                <c:pt idx="1">
                  <c:v>2.3899999999999997</c:v>
                </c:pt>
                <c:pt idx="2">
                  <c:v>2.84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ครั้งที่ 3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คนที่ 1</c:v>
                </c:pt>
                <c:pt idx="1">
                  <c:v>คนที่ 2</c:v>
                </c:pt>
                <c:pt idx="2">
                  <c:v>คนที่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2.8699999999999997</c:v>
                </c:pt>
                <c:pt idx="1">
                  <c:v>3.05</c:v>
                </c:pt>
                <c:pt idx="2">
                  <c:v>2.94</c:v>
                </c:pt>
              </c:numCache>
            </c:numRef>
          </c:val>
        </c:ser>
        <c:dLbls>
          <c:showVal val="1"/>
        </c:dLbls>
        <c:axId val="104147200"/>
        <c:axId val="104157184"/>
      </c:barChart>
      <c:catAx>
        <c:axId val="104147200"/>
        <c:scaling>
          <c:orientation val="minMax"/>
        </c:scaling>
        <c:axPos val="b"/>
        <c:tickLblPos val="nextTo"/>
        <c:crossAx val="104157184"/>
        <c:crosses val="autoZero"/>
        <c:auto val="1"/>
        <c:lblAlgn val="ctr"/>
        <c:lblOffset val="100"/>
      </c:catAx>
      <c:valAx>
        <c:axId val="104157184"/>
        <c:scaling>
          <c:orientation val="minMax"/>
          <c:max val="3.5"/>
          <c:min val="2"/>
        </c:scaling>
        <c:axPos val="l"/>
        <c:majorGridlines/>
        <c:numFmt formatCode="General" sourceLinked="1"/>
        <c:tickLblPos val="nextTo"/>
        <c:crossAx val="104147200"/>
        <c:crosses val="autoZero"/>
        <c:crossBetween val="between"/>
      </c:valAx>
    </c:plotArea>
    <c:legend>
      <c:legendPos val="r"/>
      <c:layout/>
    </c:legend>
    <c:plotVisOnly val="1"/>
  </c:chart>
  <c:txPr>
    <a:bodyPr/>
    <a:lstStyle/>
    <a:p>
      <a:pPr>
        <a:defRPr sz="2400"/>
      </a:pPr>
      <a:endParaRPr lang="th-TH"/>
    </a:p>
  </c:txPr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28"/>
  <c:chart>
    <c:title>
      <c:layout/>
      <c:txPr>
        <a:bodyPr rot="0" vert="horz"/>
        <a:lstStyle/>
        <a:p>
          <a:pPr>
            <a:defRPr/>
          </a:pPr>
          <a:endParaRPr lang="th-TH"/>
        </a:p>
      </c:txPr>
    </c:title>
    <c:plotArea>
      <c:layout/>
      <c:scatterChart>
        <c:scatterStyle val="lineMarker"/>
        <c:ser>
          <c:idx val="0"/>
          <c:order val="0"/>
          <c:tx>
            <c:v>คนที่ 5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chart'!$I$6:$M$6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5.6818181818181834</c:v>
                </c:pt>
                <c:pt idx="2">
                  <c:v>6.5645514223194645</c:v>
                </c:pt>
                <c:pt idx="3">
                  <c:v>6.7681895093062456</c:v>
                </c:pt>
                <c:pt idx="4">
                  <c:v>6.8775790921595599</c:v>
                </c:pt>
              </c:numCache>
            </c:numRef>
          </c:yVal>
        </c:ser>
        <c:axId val="44783488"/>
        <c:axId val="44802432"/>
      </c:scatterChart>
      <c:valAx>
        <c:axId val="44783488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44802432"/>
        <c:crosses val="autoZero"/>
        <c:crossBetween val="midCat"/>
        <c:majorUnit val="5"/>
      </c:valAx>
      <c:valAx>
        <c:axId val="44802432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44783488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28"/>
  <c:chart>
    <c:title>
      <c:layout/>
      <c:txPr>
        <a:bodyPr rot="0" vert="horz"/>
        <a:lstStyle/>
        <a:p>
          <a:pPr>
            <a:defRPr/>
          </a:pPr>
          <a:endParaRPr lang="th-TH"/>
        </a:p>
      </c:txPr>
    </c:title>
    <c:plotArea>
      <c:layout/>
      <c:scatterChart>
        <c:scatterStyle val="lineMarker"/>
        <c:ser>
          <c:idx val="0"/>
          <c:order val="0"/>
          <c:tx>
            <c:v>คนที่ 6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chart'!$I$7:$M$7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5.4347826086956506</c:v>
                </c:pt>
                <c:pt idx="2">
                  <c:v>6.4655172413793007</c:v>
                </c:pt>
                <c:pt idx="3">
                  <c:v>6.6555740432612245</c:v>
                </c:pt>
                <c:pt idx="4">
                  <c:v>6.9060773480662965</c:v>
                </c:pt>
              </c:numCache>
            </c:numRef>
          </c:yVal>
        </c:ser>
        <c:axId val="45895680"/>
        <c:axId val="45897984"/>
      </c:scatterChart>
      <c:valAx>
        <c:axId val="45895680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45897984"/>
        <c:crosses val="autoZero"/>
        <c:crossBetween val="midCat"/>
        <c:majorUnit val="5"/>
      </c:valAx>
      <c:valAx>
        <c:axId val="45897984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45895680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28"/>
  <c:chart>
    <c:title>
      <c:layout/>
      <c:txPr>
        <a:bodyPr rot="0" vert="horz"/>
        <a:lstStyle/>
        <a:p>
          <a:pPr>
            <a:defRPr/>
          </a:pPr>
          <a:endParaRPr lang="th-TH"/>
        </a:p>
      </c:txPr>
    </c:title>
    <c:plotArea>
      <c:layout/>
      <c:scatterChart>
        <c:scatterStyle val="lineMarker"/>
        <c:ser>
          <c:idx val="0"/>
          <c:order val="0"/>
          <c:tx>
            <c:v>คนที่ 7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chart'!$I$8:$M$8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5.3380782918149494</c:v>
                </c:pt>
                <c:pt idx="2">
                  <c:v>6.1855670103092786</c:v>
                </c:pt>
                <c:pt idx="3">
                  <c:v>6.5040650406504055</c:v>
                </c:pt>
                <c:pt idx="4">
                  <c:v>6.6844919786096249</c:v>
                </c:pt>
              </c:numCache>
            </c:numRef>
          </c:yVal>
        </c:ser>
        <c:axId val="45930368"/>
        <c:axId val="45953408"/>
      </c:scatterChart>
      <c:valAx>
        <c:axId val="45930368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45953408"/>
        <c:crosses val="autoZero"/>
        <c:crossBetween val="midCat"/>
        <c:majorUnit val="5"/>
      </c:valAx>
      <c:valAx>
        <c:axId val="45953408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45930368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28"/>
  <c:chart>
    <c:title>
      <c:layout/>
      <c:txPr>
        <a:bodyPr rot="0" vert="horz"/>
        <a:lstStyle/>
        <a:p>
          <a:pPr>
            <a:defRPr/>
          </a:pPr>
          <a:endParaRPr lang="th-TH"/>
        </a:p>
      </c:txPr>
    </c:title>
    <c:plotArea>
      <c:layout/>
      <c:scatterChart>
        <c:scatterStyle val="lineMarker"/>
        <c:ser>
          <c:idx val="0"/>
          <c:order val="0"/>
          <c:tx>
            <c:v>คนที่ 8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chart'!$I$9:$M$9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5.6179775280898738</c:v>
                </c:pt>
                <c:pt idx="2">
                  <c:v>6.681514476614689</c:v>
                </c:pt>
                <c:pt idx="3">
                  <c:v>7.0052539404553418</c:v>
                </c:pt>
                <c:pt idx="4">
                  <c:v>7.2150072150072155</c:v>
                </c:pt>
              </c:numCache>
            </c:numRef>
          </c:yVal>
        </c:ser>
        <c:axId val="45813760"/>
        <c:axId val="45816064"/>
      </c:scatterChart>
      <c:valAx>
        <c:axId val="45813760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45816064"/>
        <c:crosses val="autoZero"/>
        <c:crossBetween val="midCat"/>
        <c:majorUnit val="5"/>
      </c:valAx>
      <c:valAx>
        <c:axId val="45816064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45813760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28"/>
  <c:chart>
    <c:title>
      <c:layout/>
      <c:txPr>
        <a:bodyPr rot="0" vert="horz"/>
        <a:lstStyle/>
        <a:p>
          <a:pPr>
            <a:defRPr/>
          </a:pPr>
          <a:endParaRPr lang="th-TH"/>
        </a:p>
      </c:txPr>
    </c:title>
    <c:plotArea>
      <c:layout/>
      <c:scatterChart>
        <c:scatterStyle val="lineMarker"/>
        <c:ser>
          <c:idx val="0"/>
          <c:order val="0"/>
          <c:tx>
            <c:v>คนที่ 9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chart'!$I$10:$M$10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5.4545454545454444</c:v>
                </c:pt>
                <c:pt idx="2">
                  <c:v>6.666666666666667</c:v>
                </c:pt>
                <c:pt idx="3">
                  <c:v>7.0052539404553418</c:v>
                </c:pt>
                <c:pt idx="4">
                  <c:v>7.1942446043165456</c:v>
                </c:pt>
              </c:numCache>
            </c:numRef>
          </c:yVal>
        </c:ser>
        <c:axId val="45829504"/>
        <c:axId val="46006656"/>
      </c:scatterChart>
      <c:valAx>
        <c:axId val="45829504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46006656"/>
        <c:crosses val="autoZero"/>
        <c:crossBetween val="midCat"/>
        <c:majorUnit val="5"/>
      </c:valAx>
      <c:valAx>
        <c:axId val="46006656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45829504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style val="28"/>
  <c:chart>
    <c:title>
      <c:layout/>
      <c:txPr>
        <a:bodyPr rot="0" vert="horz"/>
        <a:lstStyle/>
        <a:p>
          <a:pPr>
            <a:defRPr/>
          </a:pPr>
          <a:endParaRPr lang="th-TH"/>
        </a:p>
      </c:txPr>
    </c:title>
    <c:plotArea>
      <c:layout/>
      <c:scatterChart>
        <c:scatterStyle val="lineMarker"/>
        <c:ser>
          <c:idx val="0"/>
          <c:order val="0"/>
          <c:tx>
            <c:v>คนที่ 10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chart'!$I$11:$M$11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6.4102564102564106</c:v>
                </c:pt>
                <c:pt idx="2">
                  <c:v>6.8649885583523824</c:v>
                </c:pt>
                <c:pt idx="3">
                  <c:v>7.2332730560578753</c:v>
                </c:pt>
                <c:pt idx="4">
                  <c:v>7.4738415545590433</c:v>
                </c:pt>
              </c:numCache>
            </c:numRef>
          </c:yVal>
        </c:ser>
        <c:axId val="46055424"/>
        <c:axId val="46057728"/>
      </c:scatterChart>
      <c:valAx>
        <c:axId val="46055424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46057728"/>
        <c:crosses val="autoZero"/>
        <c:crossBetween val="midCat"/>
        <c:majorUnit val="5"/>
      </c:valAx>
      <c:valAx>
        <c:axId val="46057728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46055424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46"/>
  <c:chart>
    <c:autoTitleDeleted val="1"/>
    <c:plotArea>
      <c:layout/>
      <c:scatterChart>
        <c:scatterStyle val="lineMarker"/>
        <c:ser>
          <c:idx val="0"/>
          <c:order val="0"/>
          <c:tx>
            <c:strRef>
              <c:f>Sheet1!$B$1</c:f>
              <c:strCache>
                <c:ptCount val="1"/>
                <c:pt idx="0">
                  <c:v>ค่า Y</c:v>
                </c:pt>
              </c:strCache>
            </c:strRef>
          </c:tx>
          <c:spPr>
            <a:ln w="38100"/>
          </c:spPr>
          <c:marker>
            <c:symbol val="diamond"/>
            <c:size val="10"/>
            <c:spPr>
              <a:solidFill>
                <a:srgbClr val="FF66FF"/>
              </a:solidFill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5.8199999999999985</c:v>
                </c:pt>
                <c:pt idx="2">
                  <c:v>6.67</c:v>
                </c:pt>
                <c:pt idx="3">
                  <c:v>6.98</c:v>
                </c:pt>
                <c:pt idx="4">
                  <c:v>7.13</c:v>
                </c:pt>
              </c:numCache>
            </c:numRef>
          </c:yVal>
        </c:ser>
        <c:axId val="122802560"/>
        <c:axId val="122804864"/>
      </c:scatterChart>
      <c:valAx>
        <c:axId val="122802560"/>
        <c:scaling>
          <c:orientation val="minMax"/>
          <c:max val="50"/>
        </c:scaling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  <a:endParaRPr lang="th-TH"/>
              </a:p>
            </c:rich>
          </c:tx>
          <c:layout/>
        </c:title>
        <c:numFmt formatCode="General" sourceLinked="1"/>
        <c:majorTickMark val="none"/>
        <c:tickLblPos val="nextTo"/>
        <c:crossAx val="122804864"/>
        <c:crosses val="autoZero"/>
        <c:crossBetween val="midCat"/>
      </c:valAx>
      <c:valAx>
        <c:axId val="122804864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  <a:endParaRPr lang="th-TH"/>
              </a:p>
            </c:rich>
          </c:tx>
          <c:layout/>
        </c:title>
        <c:numFmt formatCode="General" sourceLinked="1"/>
        <c:majorTickMark val="none"/>
        <c:tickLblPos val="nextTo"/>
        <c:crossAx val="122802560"/>
        <c:crosses val="autoZero"/>
        <c:crossBetween val="midCat"/>
      </c:valAx>
    </c:plotArea>
    <c:plotVisOnly val="1"/>
  </c:chart>
  <c:txPr>
    <a:bodyPr/>
    <a:lstStyle/>
    <a:p>
      <a:pPr>
        <a:defRPr sz="1800"/>
      </a:pPr>
      <a:endParaRPr lang="th-TH"/>
    </a:p>
  </c:txPr>
  <c:externalData r:id="rId1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chart>
    <c:title>
      <c:tx>
        <c:rich>
          <a:bodyPr rot="0" vert="horz"/>
          <a:lstStyle/>
          <a:p>
            <a:pPr>
              <a:defRPr/>
            </a:pPr>
            <a:r>
              <a:rPr lang="th-TH"/>
              <a:t>กราฟแสดงผลการทดสอบ</a:t>
            </a:r>
          </a:p>
        </c:rich>
      </c:tx>
      <c:layout/>
      <c:spPr>
        <a:noFill/>
        <a:ln>
          <a:noFill/>
        </a:ln>
        <a:effectLst/>
      </c:spPr>
    </c:title>
    <c:plotArea>
      <c:layout/>
      <c:scatterChart>
        <c:scatterStyle val="lineMarker"/>
        <c:ser>
          <c:idx val="1"/>
          <c:order val="0"/>
          <c:tx>
            <c:v>คนที่ 1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chart'!$I$2:$M$2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5.9288537549407119</c:v>
                </c:pt>
                <c:pt idx="2">
                  <c:v>6.9284064665126985</c:v>
                </c:pt>
                <c:pt idx="3">
                  <c:v>7.2859744990892485</c:v>
                </c:pt>
                <c:pt idx="4">
                  <c:v>7.0621468926553668</c:v>
                </c:pt>
              </c:numCache>
            </c:numRef>
          </c:yVal>
        </c:ser>
        <c:ser>
          <c:idx val="0"/>
          <c:order val="1"/>
          <c:tx>
            <c:v>คนที่ 2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chart'!$I$3:$M$3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5.2447552447552361</c:v>
                </c:pt>
                <c:pt idx="2">
                  <c:v>6.1728395061728385</c:v>
                </c:pt>
                <c:pt idx="3">
                  <c:v>6.4829821717990272</c:v>
                </c:pt>
                <c:pt idx="4">
                  <c:v>6.7750677506775094</c:v>
                </c:pt>
              </c:numCache>
            </c:numRef>
          </c:yVal>
        </c:ser>
        <c:ser>
          <c:idx val="2"/>
          <c:order val="2"/>
          <c:tx>
            <c:v>คนที่ 3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chart'!$I$4:$M$4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6.4935064935064926</c:v>
                </c:pt>
                <c:pt idx="2">
                  <c:v>6.9605568445475647</c:v>
                </c:pt>
                <c:pt idx="3">
                  <c:v>7.3126142595977885</c:v>
                </c:pt>
                <c:pt idx="4">
                  <c:v>7.5414781297134326</c:v>
                </c:pt>
              </c:numCache>
            </c:numRef>
          </c:yVal>
        </c:ser>
        <c:ser>
          <c:idx val="3"/>
          <c:order val="3"/>
          <c:tx>
            <c:v>คนที่ 4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chart'!$I$5:$M$5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6.5502183406113526</c:v>
                </c:pt>
                <c:pt idx="2">
                  <c:v>7.159904534606194</c:v>
                </c:pt>
                <c:pt idx="3">
                  <c:v>7.5614366729678641</c:v>
                </c:pt>
                <c:pt idx="4">
                  <c:v>7.5528700906344408</c:v>
                </c:pt>
              </c:numCache>
            </c:numRef>
          </c:yVal>
        </c:ser>
        <c:ser>
          <c:idx val="4"/>
          <c:order val="4"/>
          <c:tx>
            <c:v>คนที่ 5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chart'!$I$6:$M$6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5.6818181818181834</c:v>
                </c:pt>
                <c:pt idx="2">
                  <c:v>6.5645514223194654</c:v>
                </c:pt>
                <c:pt idx="3">
                  <c:v>6.7681895093062465</c:v>
                </c:pt>
                <c:pt idx="4">
                  <c:v>6.8775790921595599</c:v>
                </c:pt>
              </c:numCache>
            </c:numRef>
          </c:yVal>
        </c:ser>
        <c:ser>
          <c:idx val="5"/>
          <c:order val="5"/>
          <c:tx>
            <c:v>คนที่ 6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chart'!$I$7:$M$7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5.4347826086956506</c:v>
                </c:pt>
                <c:pt idx="2">
                  <c:v>6.4655172413793016</c:v>
                </c:pt>
                <c:pt idx="3">
                  <c:v>6.6555740432612245</c:v>
                </c:pt>
                <c:pt idx="4">
                  <c:v>6.9060773480662965</c:v>
                </c:pt>
              </c:numCache>
            </c:numRef>
          </c:yVal>
        </c:ser>
        <c:ser>
          <c:idx val="6"/>
          <c:order val="6"/>
          <c:tx>
            <c:v>คนที่ 7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chart'!$I$8:$M$8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5.3380782918149494</c:v>
                </c:pt>
                <c:pt idx="2">
                  <c:v>6.1855670103092786</c:v>
                </c:pt>
                <c:pt idx="3">
                  <c:v>6.5040650406504055</c:v>
                </c:pt>
                <c:pt idx="4">
                  <c:v>6.6844919786096249</c:v>
                </c:pt>
              </c:numCache>
            </c:numRef>
          </c:yVal>
        </c:ser>
        <c:ser>
          <c:idx val="7"/>
          <c:order val="7"/>
          <c:tx>
            <c:v>คนที่ 8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chart'!$I$9:$M$9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5.6179775280898747</c:v>
                </c:pt>
                <c:pt idx="2">
                  <c:v>6.6815144766146899</c:v>
                </c:pt>
                <c:pt idx="3">
                  <c:v>7.0052539404553418</c:v>
                </c:pt>
                <c:pt idx="4">
                  <c:v>7.2150072150072155</c:v>
                </c:pt>
              </c:numCache>
            </c:numRef>
          </c:yVal>
        </c:ser>
        <c:ser>
          <c:idx val="8"/>
          <c:order val="8"/>
          <c:tx>
            <c:v>คนที่ 9</c:v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chart'!$I$10:$M$10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5.4545454545454453</c:v>
                </c:pt>
                <c:pt idx="2">
                  <c:v>6.666666666666667</c:v>
                </c:pt>
                <c:pt idx="3">
                  <c:v>7.0052539404553418</c:v>
                </c:pt>
                <c:pt idx="4">
                  <c:v>7.1942446043165456</c:v>
                </c:pt>
              </c:numCache>
            </c:numRef>
          </c:yVal>
        </c:ser>
        <c:ser>
          <c:idx val="9"/>
          <c:order val="9"/>
          <c:tx>
            <c:v>คนที่ 10</c:v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chart'!$I$11:$M$11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6.4102564102564106</c:v>
                </c:pt>
                <c:pt idx="2">
                  <c:v>6.8649885583523842</c:v>
                </c:pt>
                <c:pt idx="3">
                  <c:v>7.2332730560578744</c:v>
                </c:pt>
                <c:pt idx="4">
                  <c:v>7.4738415545590433</c:v>
                </c:pt>
              </c:numCache>
            </c:numRef>
          </c:yVal>
        </c:ser>
        <c:axId val="46163456"/>
        <c:axId val="46182400"/>
      </c:scatterChart>
      <c:valAx>
        <c:axId val="46163456"/>
        <c:scaling>
          <c:orientation val="minMax"/>
          <c:max val="50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th-TH"/>
          </a:p>
        </c:txPr>
        <c:crossAx val="46182400"/>
        <c:crosses val="autoZero"/>
        <c:crossBetween val="midCat"/>
        <c:majorUnit val="5"/>
      </c:valAx>
      <c:valAx>
        <c:axId val="4618240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th-TH"/>
          </a:p>
        </c:txPr>
        <c:crossAx val="461634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th-TH"/>
        </a:p>
      </c:txPr>
    </c:legend>
    <c:plotVisOnly val="1"/>
    <c:dispBlanksAs val="gap"/>
  </c:chart>
  <c:spPr>
    <a:solidFill>
      <a:srgbClr val="FFFFFF"/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 sz="2000"/>
      </a:pPr>
      <a:endParaRPr lang="th-TH"/>
    </a:p>
  </c:txPr>
  <c:externalData r:id="rId1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chart>
    <c:title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ea typeface="+mn-ea"/>
              <a:cs typeface="TH SarabunPSK" panose="020B0500040200020003" pitchFamily="34" charset="-34"/>
            </a:defRPr>
          </a:pPr>
          <a:endParaRPr lang="th-TH"/>
        </a:p>
      </c:txPr>
    </c:title>
    <c:plotArea>
      <c:layout/>
      <c:scatterChart>
        <c:scatterStyle val="lineMarker"/>
        <c:ser>
          <c:idx val="0"/>
          <c:order val="0"/>
          <c:tx>
            <c:v>คนที่ 1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chart'!$I$2:$M$2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5.9288537549407119</c:v>
                </c:pt>
                <c:pt idx="2">
                  <c:v>6.9284064665126985</c:v>
                </c:pt>
                <c:pt idx="3">
                  <c:v>7.2859744990892485</c:v>
                </c:pt>
                <c:pt idx="4">
                  <c:v>7.0621468926553668</c:v>
                </c:pt>
              </c:numCache>
            </c:numRef>
          </c:yVal>
        </c:ser>
        <c:axId val="46194048"/>
        <c:axId val="46352256"/>
      </c:scatterChart>
      <c:valAx>
        <c:axId val="46194048"/>
        <c:scaling>
          <c:orientation val="minMax"/>
          <c:max val="50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H SarabunPSK" panose="020B0500040200020003" pitchFamily="34" charset="-34"/>
                    <a:ea typeface="+mn-ea"/>
                    <a:cs typeface="TH SarabunPSK" panose="020B0500040200020003" pitchFamily="34" charset="-34"/>
                  </a:defRPr>
                </a:pPr>
                <a:r>
                  <a:rPr lang="th-TH" sz="1600" b="1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ระยะทาง</a:t>
                </a:r>
                <a:r>
                  <a:rPr lang="th-TH" sz="1600" b="1" baseline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  <a:r>
                  <a:rPr lang="en-US" sz="1600" b="1" baseline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(m)</a:t>
                </a:r>
                <a:endParaRPr lang="en-US" sz="1600" b="1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46352256"/>
        <c:crosses val="autoZero"/>
        <c:crossBetween val="midCat"/>
        <c:majorUnit val="5"/>
      </c:valAx>
      <c:valAx>
        <c:axId val="4635225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H SarabunPSK" panose="020B0500040200020003" pitchFamily="34" charset="-34"/>
                    <a:ea typeface="+mn-ea"/>
                    <a:cs typeface="TH SarabunPSK" panose="020B0500040200020003" pitchFamily="34" charset="-34"/>
                  </a:defRPr>
                </a:pPr>
                <a:r>
                  <a:rPr lang="th-TH" sz="1600" b="1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ความเร็ว</a:t>
                </a:r>
                <a:r>
                  <a:rPr lang="th-TH" sz="1600" b="1" baseline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  <a:r>
                  <a:rPr lang="en-US" sz="1600" b="1" baseline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(m/s)</a:t>
                </a:r>
                <a:endParaRPr lang="en-US" sz="1600" b="1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46194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</c:chart>
  <c:spPr>
    <a:solidFill>
      <a:srgbClr val="FFFFFF"/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th-TH"/>
    </a:p>
  </c:txPr>
  <c:externalData r:id="rId1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chart>
    <c:title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ea typeface="+mn-ea"/>
              <a:cs typeface="TH SarabunPSK" panose="020B0500040200020003" pitchFamily="34" charset="-34"/>
            </a:defRPr>
          </a:pPr>
          <a:endParaRPr lang="th-TH"/>
        </a:p>
      </c:txPr>
    </c:title>
    <c:plotArea>
      <c:layout/>
      <c:scatterChart>
        <c:scatterStyle val="lineMarker"/>
        <c:ser>
          <c:idx val="0"/>
          <c:order val="0"/>
          <c:tx>
            <c:v>คนที่ 7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chart'!$I$8:$M$8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5.3380782918149494</c:v>
                </c:pt>
                <c:pt idx="2">
                  <c:v>6.1855670103092786</c:v>
                </c:pt>
                <c:pt idx="3">
                  <c:v>6.5040650406504055</c:v>
                </c:pt>
                <c:pt idx="4">
                  <c:v>6.6844919786096249</c:v>
                </c:pt>
              </c:numCache>
            </c:numRef>
          </c:yVal>
        </c:ser>
        <c:axId val="46384256"/>
        <c:axId val="46386560"/>
      </c:scatterChart>
      <c:valAx>
        <c:axId val="46384256"/>
        <c:scaling>
          <c:orientation val="minMax"/>
          <c:max val="50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H SarabunPSK" panose="020B0500040200020003" pitchFamily="34" charset="-34"/>
                    <a:ea typeface="+mn-ea"/>
                    <a:cs typeface="TH SarabunPSK" panose="020B0500040200020003" pitchFamily="34" charset="-34"/>
                  </a:defRPr>
                </a:pPr>
                <a:r>
                  <a:rPr lang="th-TH" sz="1600" b="1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ระยะทาง</a:t>
                </a:r>
                <a:r>
                  <a:rPr lang="th-TH" sz="1600" b="1" baseline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  <a:r>
                  <a:rPr lang="en-US" sz="1600" b="1" baseline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(m)</a:t>
                </a:r>
                <a:endParaRPr lang="en-US" sz="1600" b="1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46386560"/>
        <c:crosses val="autoZero"/>
        <c:crossBetween val="midCat"/>
        <c:majorUnit val="5"/>
      </c:valAx>
      <c:valAx>
        <c:axId val="4638656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H SarabunPSK" panose="020B0500040200020003" pitchFamily="34" charset="-34"/>
                    <a:ea typeface="+mn-ea"/>
                    <a:cs typeface="TH SarabunPSK" panose="020B0500040200020003" pitchFamily="34" charset="-34"/>
                  </a:defRPr>
                </a:pPr>
                <a:r>
                  <a:rPr lang="th-TH" sz="1600" b="1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ความเร็ว</a:t>
                </a:r>
                <a:r>
                  <a:rPr lang="th-TH" sz="1600" b="1" baseline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  <a:r>
                  <a:rPr lang="en-US" sz="1600" b="1" baseline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(m/s)</a:t>
                </a:r>
                <a:endParaRPr lang="en-US" sz="1600" b="1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463842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</c:chart>
  <c:spPr>
    <a:solidFill>
      <a:srgbClr val="FFFFFF"/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th-TH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42"/>
  <c:chart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ครั้งที่ 1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คนที่ 1</c:v>
                </c:pt>
                <c:pt idx="1">
                  <c:v>คนที่ 2</c:v>
                </c:pt>
                <c:pt idx="2">
                  <c:v>คนที่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3.02</c:v>
                </c:pt>
                <c:pt idx="1">
                  <c:v>2.9099999999999997</c:v>
                </c:pt>
                <c:pt idx="2">
                  <c:v>3.19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ครั้งที่ 2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คนที่ 1</c:v>
                </c:pt>
                <c:pt idx="1">
                  <c:v>คนที่ 2</c:v>
                </c:pt>
                <c:pt idx="2">
                  <c:v>คนที่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3.06</c:v>
                </c:pt>
                <c:pt idx="1">
                  <c:v>2.3899999999999997</c:v>
                </c:pt>
                <c:pt idx="2">
                  <c:v>2.84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ครั้งที่ 3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คนที่ 1</c:v>
                </c:pt>
                <c:pt idx="1">
                  <c:v>คนที่ 2</c:v>
                </c:pt>
                <c:pt idx="2">
                  <c:v>คนที่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2.8699999999999997</c:v>
                </c:pt>
                <c:pt idx="1">
                  <c:v>3.05</c:v>
                </c:pt>
                <c:pt idx="2">
                  <c:v>2.94</c:v>
                </c:pt>
              </c:numCache>
            </c:numRef>
          </c:val>
        </c:ser>
        <c:dLbls>
          <c:showVal val="1"/>
        </c:dLbls>
        <c:axId val="105099264"/>
        <c:axId val="105100800"/>
      </c:barChart>
      <c:catAx>
        <c:axId val="105099264"/>
        <c:scaling>
          <c:orientation val="minMax"/>
        </c:scaling>
        <c:axPos val="b"/>
        <c:tickLblPos val="nextTo"/>
        <c:crossAx val="105100800"/>
        <c:crosses val="autoZero"/>
        <c:auto val="1"/>
        <c:lblAlgn val="ctr"/>
        <c:lblOffset val="100"/>
      </c:catAx>
      <c:valAx>
        <c:axId val="105100800"/>
        <c:scaling>
          <c:orientation val="minMax"/>
          <c:max val="3.5"/>
          <c:min val="2"/>
        </c:scaling>
        <c:axPos val="l"/>
        <c:majorGridlines/>
        <c:numFmt formatCode="General" sourceLinked="1"/>
        <c:tickLblPos val="nextTo"/>
        <c:crossAx val="105099264"/>
        <c:crosses val="autoZero"/>
        <c:crossBetween val="between"/>
      </c:valAx>
    </c:plotArea>
    <c:legend>
      <c:legendPos val="r"/>
      <c:layout/>
    </c:legend>
    <c:plotVisOnly val="1"/>
  </c:chart>
  <c:txPr>
    <a:bodyPr/>
    <a:lstStyle/>
    <a:p>
      <a:pPr>
        <a:defRPr sz="2400"/>
      </a:pPr>
      <a:endParaRPr lang="th-TH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42"/>
  <c:chart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ครั้งที่ 1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คนที่ 1</c:v>
                </c:pt>
                <c:pt idx="1">
                  <c:v>คนที่ 2</c:v>
                </c:pt>
                <c:pt idx="2">
                  <c:v>คนที่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3.02</c:v>
                </c:pt>
                <c:pt idx="1">
                  <c:v>2.9099999999999997</c:v>
                </c:pt>
                <c:pt idx="2">
                  <c:v>3.19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ครั้งที่ 2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คนที่ 1</c:v>
                </c:pt>
                <c:pt idx="1">
                  <c:v>คนที่ 2</c:v>
                </c:pt>
                <c:pt idx="2">
                  <c:v>คนที่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3.06</c:v>
                </c:pt>
                <c:pt idx="1">
                  <c:v>2.3899999999999997</c:v>
                </c:pt>
                <c:pt idx="2">
                  <c:v>2.84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ครั้งที่ 3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คนที่ 1</c:v>
                </c:pt>
                <c:pt idx="1">
                  <c:v>คนที่ 2</c:v>
                </c:pt>
                <c:pt idx="2">
                  <c:v>คนที่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2.8699999999999997</c:v>
                </c:pt>
                <c:pt idx="1">
                  <c:v>3.05</c:v>
                </c:pt>
                <c:pt idx="2">
                  <c:v>2.94</c:v>
                </c:pt>
              </c:numCache>
            </c:numRef>
          </c:val>
        </c:ser>
        <c:dLbls>
          <c:showVal val="1"/>
        </c:dLbls>
        <c:axId val="115529216"/>
        <c:axId val="115530752"/>
      </c:barChart>
      <c:catAx>
        <c:axId val="115529216"/>
        <c:scaling>
          <c:orientation val="minMax"/>
        </c:scaling>
        <c:axPos val="b"/>
        <c:tickLblPos val="nextTo"/>
        <c:crossAx val="115530752"/>
        <c:crosses val="autoZero"/>
        <c:auto val="1"/>
        <c:lblAlgn val="ctr"/>
        <c:lblOffset val="100"/>
      </c:catAx>
      <c:valAx>
        <c:axId val="115530752"/>
        <c:scaling>
          <c:orientation val="minMax"/>
          <c:max val="3.5"/>
          <c:min val="2"/>
        </c:scaling>
        <c:axPos val="l"/>
        <c:majorGridlines/>
        <c:numFmt formatCode="General" sourceLinked="1"/>
        <c:tickLblPos val="nextTo"/>
        <c:crossAx val="115529216"/>
        <c:crosses val="autoZero"/>
        <c:crossBetween val="between"/>
      </c:valAx>
    </c:plotArea>
    <c:legend>
      <c:legendPos val="r"/>
      <c:layout/>
    </c:legend>
    <c:plotVisOnly val="1"/>
  </c:chart>
  <c:txPr>
    <a:bodyPr/>
    <a:lstStyle/>
    <a:p>
      <a:pPr>
        <a:defRPr sz="2400"/>
      </a:pPr>
      <a:endParaRPr lang="th-TH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42"/>
  <c:chart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ครั้งที่ 1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คนที่ 1</c:v>
                </c:pt>
                <c:pt idx="1">
                  <c:v>คนที่ 2</c:v>
                </c:pt>
                <c:pt idx="2">
                  <c:v>คนที่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3.02</c:v>
                </c:pt>
                <c:pt idx="1">
                  <c:v>2.9099999999999997</c:v>
                </c:pt>
                <c:pt idx="2">
                  <c:v>3.19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ครั้งที่ 2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คนที่ 1</c:v>
                </c:pt>
                <c:pt idx="1">
                  <c:v>คนที่ 2</c:v>
                </c:pt>
                <c:pt idx="2">
                  <c:v>คนที่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3.06</c:v>
                </c:pt>
                <c:pt idx="1">
                  <c:v>2.3899999999999997</c:v>
                </c:pt>
                <c:pt idx="2">
                  <c:v>2.84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ครั้งที่ 3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คนที่ 1</c:v>
                </c:pt>
                <c:pt idx="1">
                  <c:v>คนที่ 2</c:v>
                </c:pt>
                <c:pt idx="2">
                  <c:v>คนที่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2.8699999999999997</c:v>
                </c:pt>
                <c:pt idx="1">
                  <c:v>3.05</c:v>
                </c:pt>
                <c:pt idx="2">
                  <c:v>2.94</c:v>
                </c:pt>
              </c:numCache>
            </c:numRef>
          </c:val>
        </c:ser>
        <c:dLbls>
          <c:showVal val="1"/>
        </c:dLbls>
        <c:axId val="116108288"/>
        <c:axId val="116118272"/>
      </c:barChart>
      <c:catAx>
        <c:axId val="116108288"/>
        <c:scaling>
          <c:orientation val="minMax"/>
        </c:scaling>
        <c:axPos val="b"/>
        <c:tickLblPos val="nextTo"/>
        <c:crossAx val="116118272"/>
        <c:crosses val="autoZero"/>
        <c:auto val="1"/>
        <c:lblAlgn val="ctr"/>
        <c:lblOffset val="100"/>
      </c:catAx>
      <c:valAx>
        <c:axId val="116118272"/>
        <c:scaling>
          <c:orientation val="minMax"/>
          <c:max val="3.5"/>
          <c:min val="2"/>
        </c:scaling>
        <c:axPos val="l"/>
        <c:majorGridlines/>
        <c:numFmt formatCode="General" sourceLinked="1"/>
        <c:tickLblPos val="nextTo"/>
        <c:crossAx val="116108288"/>
        <c:crosses val="autoZero"/>
        <c:crossBetween val="between"/>
      </c:valAx>
    </c:plotArea>
    <c:legend>
      <c:legendPos val="r"/>
      <c:layout/>
    </c:legend>
    <c:plotVisOnly val="1"/>
  </c:chart>
  <c:txPr>
    <a:bodyPr/>
    <a:lstStyle/>
    <a:p>
      <a:pPr>
        <a:defRPr sz="2400"/>
      </a:pPr>
      <a:endParaRPr lang="th-TH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2880" b="1" i="0" u="none" strike="noStrike" kern="1200" spc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h-TH" b="1">
                <a:solidFill>
                  <a:schemeClr val="tx1">
                    <a:lumMod val="90000"/>
                    <a:lumOff val="10000"/>
                  </a:schemeClr>
                </a:solidFill>
              </a:rPr>
              <a:t>ภาพรวม</a:t>
            </a:r>
          </a:p>
        </c:rich>
      </c:tx>
      <c:layout/>
      <c:spPr>
        <a:noFill/>
        <a:ln>
          <a:noFill/>
        </a:ln>
        <a:effectLst/>
      </c:spPr>
    </c:title>
    <c:plotArea>
      <c:layout/>
      <c:scatterChart>
        <c:scatterStyle val="lineMarker"/>
        <c:ser>
          <c:idx val="1"/>
          <c:order val="0"/>
          <c:tx>
            <c:v>คนที่ 1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chart'!$I$2:$M$2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5.9288537549407119</c:v>
                </c:pt>
                <c:pt idx="2">
                  <c:v>6.9284064665126985</c:v>
                </c:pt>
                <c:pt idx="3">
                  <c:v>7.2859744990892485</c:v>
                </c:pt>
                <c:pt idx="4">
                  <c:v>7.0621468926553668</c:v>
                </c:pt>
              </c:numCache>
            </c:numRef>
          </c:yVal>
        </c:ser>
        <c:ser>
          <c:idx val="0"/>
          <c:order val="1"/>
          <c:tx>
            <c:v>คนที่ 2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chart'!$I$3:$M$3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5.2447552447552352</c:v>
                </c:pt>
                <c:pt idx="2">
                  <c:v>6.1728395061728385</c:v>
                </c:pt>
                <c:pt idx="3">
                  <c:v>6.4829821717990272</c:v>
                </c:pt>
                <c:pt idx="4">
                  <c:v>6.7750677506775094</c:v>
                </c:pt>
              </c:numCache>
            </c:numRef>
          </c:yVal>
        </c:ser>
        <c:ser>
          <c:idx val="2"/>
          <c:order val="2"/>
          <c:tx>
            <c:v>คนที่ 3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chart'!$I$4:$M$4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6.4935064935064926</c:v>
                </c:pt>
                <c:pt idx="2">
                  <c:v>6.9605568445475647</c:v>
                </c:pt>
                <c:pt idx="3">
                  <c:v>7.3126142595977868</c:v>
                </c:pt>
                <c:pt idx="4">
                  <c:v>7.5414781297134335</c:v>
                </c:pt>
              </c:numCache>
            </c:numRef>
          </c:yVal>
        </c:ser>
        <c:ser>
          <c:idx val="3"/>
          <c:order val="3"/>
          <c:tx>
            <c:v>คนที่ 4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chart'!$I$5:$M$5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6.5502183406113526</c:v>
                </c:pt>
                <c:pt idx="2">
                  <c:v>7.1599045346061931</c:v>
                </c:pt>
                <c:pt idx="3">
                  <c:v>7.5614366729678641</c:v>
                </c:pt>
                <c:pt idx="4">
                  <c:v>7.5528700906344408</c:v>
                </c:pt>
              </c:numCache>
            </c:numRef>
          </c:yVal>
        </c:ser>
        <c:ser>
          <c:idx val="4"/>
          <c:order val="4"/>
          <c:tx>
            <c:v>คนที่ 5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chart'!$I$6:$M$6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5.6818181818181834</c:v>
                </c:pt>
                <c:pt idx="2">
                  <c:v>6.5645514223194645</c:v>
                </c:pt>
                <c:pt idx="3">
                  <c:v>6.7681895093062456</c:v>
                </c:pt>
                <c:pt idx="4">
                  <c:v>6.8775790921595599</c:v>
                </c:pt>
              </c:numCache>
            </c:numRef>
          </c:yVal>
        </c:ser>
        <c:ser>
          <c:idx val="5"/>
          <c:order val="5"/>
          <c:tx>
            <c:v>คนที่ 6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chart'!$I$7:$M$7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5.4347826086956506</c:v>
                </c:pt>
                <c:pt idx="2">
                  <c:v>6.4655172413793007</c:v>
                </c:pt>
                <c:pt idx="3">
                  <c:v>6.6555740432612245</c:v>
                </c:pt>
                <c:pt idx="4">
                  <c:v>6.9060773480662965</c:v>
                </c:pt>
              </c:numCache>
            </c:numRef>
          </c:yVal>
        </c:ser>
        <c:ser>
          <c:idx val="6"/>
          <c:order val="6"/>
          <c:tx>
            <c:v>คนที่ 7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chart'!$I$8:$M$8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5.3380782918149494</c:v>
                </c:pt>
                <c:pt idx="2">
                  <c:v>6.1855670103092786</c:v>
                </c:pt>
                <c:pt idx="3">
                  <c:v>6.5040650406504055</c:v>
                </c:pt>
                <c:pt idx="4">
                  <c:v>6.6844919786096249</c:v>
                </c:pt>
              </c:numCache>
            </c:numRef>
          </c:yVal>
        </c:ser>
        <c:ser>
          <c:idx val="7"/>
          <c:order val="7"/>
          <c:tx>
            <c:v>คนที่ 8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chart'!$I$9:$M$9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5.6179775280898738</c:v>
                </c:pt>
                <c:pt idx="2">
                  <c:v>6.681514476614689</c:v>
                </c:pt>
                <c:pt idx="3">
                  <c:v>7.0052539404553418</c:v>
                </c:pt>
                <c:pt idx="4">
                  <c:v>7.2150072150072155</c:v>
                </c:pt>
              </c:numCache>
            </c:numRef>
          </c:yVal>
        </c:ser>
        <c:ser>
          <c:idx val="8"/>
          <c:order val="8"/>
          <c:tx>
            <c:v>คนที่ 9</c:v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chart'!$I$10:$M$10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5.4545454545454444</c:v>
                </c:pt>
                <c:pt idx="2">
                  <c:v>6.666666666666667</c:v>
                </c:pt>
                <c:pt idx="3">
                  <c:v>7.0052539404553418</c:v>
                </c:pt>
                <c:pt idx="4">
                  <c:v>7.1942446043165456</c:v>
                </c:pt>
              </c:numCache>
            </c:numRef>
          </c:yVal>
        </c:ser>
        <c:ser>
          <c:idx val="9"/>
          <c:order val="9"/>
          <c:tx>
            <c:v>คนที่ 10</c:v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chart'!$I$11:$M$11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6.4102564102564106</c:v>
                </c:pt>
                <c:pt idx="2">
                  <c:v>6.8649885583523824</c:v>
                </c:pt>
                <c:pt idx="3">
                  <c:v>7.2332730560578753</c:v>
                </c:pt>
                <c:pt idx="4">
                  <c:v>7.4738415545590433</c:v>
                </c:pt>
              </c:numCache>
            </c:numRef>
          </c:yVal>
        </c:ser>
        <c:axId val="45329792"/>
        <c:axId val="45340544"/>
      </c:scatterChart>
      <c:valAx>
        <c:axId val="45329792"/>
        <c:scaling>
          <c:orientation val="minMax"/>
          <c:max val="50"/>
        </c:scaling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2400" b="1" i="0" u="none" strike="noStrike" kern="1200" baseline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h-TH" b="1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ระยะทาง </a:t>
                </a:r>
                <a:r>
                  <a:rPr lang="en-US" b="1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(m)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2400" b="1" i="0" u="none" strike="noStrike" kern="1200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45340544"/>
        <c:crosses val="autoZero"/>
        <c:crossBetween val="midCat"/>
        <c:majorUnit val="5"/>
      </c:valAx>
      <c:valAx>
        <c:axId val="45340544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2400" b="1" i="0" u="none" strike="noStrike" kern="1200" baseline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h-TH" b="1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ความเร็ว </a:t>
                </a:r>
                <a:r>
                  <a:rPr lang="en-US" b="1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(m/s)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2400" b="1" i="0" u="none" strike="noStrike" kern="1200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45329792"/>
        <c:crosses val="autoZero"/>
        <c:crossBetween val="midCat"/>
      </c:valAx>
      <c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/>
      </c:spPr>
    </c:plotArea>
    <c:legend>
      <c:legendPos val="r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000" b="1" i="0" u="none" strike="noStrike" kern="1200" baseline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2400"/>
      </a:pPr>
      <a:endParaRPr lang="th-TH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28"/>
  <c:chart>
    <c:title>
      <c:layout/>
      <c:txPr>
        <a:bodyPr rot="0" vert="horz"/>
        <a:lstStyle/>
        <a:p>
          <a:pPr>
            <a:defRPr/>
          </a:pPr>
          <a:endParaRPr lang="th-TH"/>
        </a:p>
      </c:txPr>
    </c:title>
    <c:plotArea>
      <c:layout/>
      <c:scatterChart>
        <c:scatterStyle val="lineMarker"/>
        <c:ser>
          <c:idx val="0"/>
          <c:order val="0"/>
          <c:tx>
            <c:v>คนที่ 1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chart'!$I$2:$M$2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5.9288537549407119</c:v>
                </c:pt>
                <c:pt idx="2">
                  <c:v>6.9284064665126985</c:v>
                </c:pt>
                <c:pt idx="3">
                  <c:v>7.2859744990892485</c:v>
                </c:pt>
                <c:pt idx="4">
                  <c:v>7.0621468926553668</c:v>
                </c:pt>
              </c:numCache>
            </c:numRef>
          </c:yVal>
        </c:ser>
        <c:axId val="81008512"/>
        <c:axId val="45248896"/>
      </c:scatterChart>
      <c:valAx>
        <c:axId val="81008512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45248896"/>
        <c:crosses val="autoZero"/>
        <c:crossBetween val="midCat"/>
        <c:majorUnit val="5"/>
      </c:valAx>
      <c:valAx>
        <c:axId val="45248896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81008512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28"/>
  <c:chart>
    <c:title>
      <c:layout/>
      <c:txPr>
        <a:bodyPr rot="0" vert="horz"/>
        <a:lstStyle/>
        <a:p>
          <a:pPr>
            <a:defRPr/>
          </a:pPr>
          <a:endParaRPr lang="th-TH"/>
        </a:p>
      </c:txPr>
    </c:title>
    <c:plotArea>
      <c:layout/>
      <c:scatterChart>
        <c:scatterStyle val="lineMarker"/>
        <c:ser>
          <c:idx val="0"/>
          <c:order val="0"/>
          <c:tx>
            <c:v>คนที่ 2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chart'!$I$3:$M$3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5.2447552447552352</c:v>
                </c:pt>
                <c:pt idx="2">
                  <c:v>6.1728395061728385</c:v>
                </c:pt>
                <c:pt idx="3">
                  <c:v>6.4829821717990272</c:v>
                </c:pt>
                <c:pt idx="4">
                  <c:v>6.7750677506775094</c:v>
                </c:pt>
              </c:numCache>
            </c:numRef>
          </c:yVal>
        </c:ser>
        <c:axId val="45486080"/>
        <c:axId val="45488384"/>
      </c:scatterChart>
      <c:valAx>
        <c:axId val="45486080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45488384"/>
        <c:crosses val="autoZero"/>
        <c:crossBetween val="midCat"/>
        <c:majorUnit val="5"/>
      </c:valAx>
      <c:valAx>
        <c:axId val="45488384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45486080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28"/>
  <c:chart>
    <c:title>
      <c:layout/>
      <c:txPr>
        <a:bodyPr rot="0" vert="horz"/>
        <a:lstStyle/>
        <a:p>
          <a:pPr>
            <a:defRPr/>
          </a:pPr>
          <a:endParaRPr lang="th-TH"/>
        </a:p>
      </c:txPr>
    </c:title>
    <c:plotArea>
      <c:layout/>
      <c:scatterChart>
        <c:scatterStyle val="lineMarker"/>
        <c:ser>
          <c:idx val="0"/>
          <c:order val="0"/>
          <c:tx>
            <c:v>คนที่ 3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chart'!$I$4:$M$4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6.4935064935064926</c:v>
                </c:pt>
                <c:pt idx="2">
                  <c:v>6.9605568445475647</c:v>
                </c:pt>
                <c:pt idx="3">
                  <c:v>7.3126142595977868</c:v>
                </c:pt>
                <c:pt idx="4">
                  <c:v>7.5414781297134335</c:v>
                </c:pt>
              </c:numCache>
            </c:numRef>
          </c:yVal>
        </c:ser>
        <c:axId val="45537152"/>
        <c:axId val="45543808"/>
      </c:scatterChart>
      <c:valAx>
        <c:axId val="45537152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/>
            </a:pPr>
            <a:endParaRPr lang="th-TH"/>
          </a:p>
        </c:txPr>
        <c:crossAx val="45543808"/>
        <c:crosses val="autoZero"/>
        <c:crossBetween val="midCat"/>
        <c:majorUnit val="5"/>
      </c:valAx>
      <c:valAx>
        <c:axId val="45543808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45537152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28"/>
  <c:chart>
    <c:title>
      <c:layout/>
      <c:txPr>
        <a:bodyPr rot="0" vert="horz"/>
        <a:lstStyle/>
        <a:p>
          <a:pPr>
            <a:defRPr/>
          </a:pPr>
          <a:endParaRPr lang="th-TH"/>
        </a:p>
      </c:txPr>
    </c:title>
    <c:plotArea>
      <c:layout/>
      <c:scatterChart>
        <c:scatterStyle val="lineMarker"/>
        <c:ser>
          <c:idx val="0"/>
          <c:order val="0"/>
          <c:tx>
            <c:v>คนที่ 4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chart'!$I$5:$M$5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6.5502183406113526</c:v>
                </c:pt>
                <c:pt idx="2">
                  <c:v>7.1599045346061931</c:v>
                </c:pt>
                <c:pt idx="3">
                  <c:v>7.5614366729678641</c:v>
                </c:pt>
                <c:pt idx="4">
                  <c:v>7.5528700906344408</c:v>
                </c:pt>
              </c:numCache>
            </c:numRef>
          </c:yVal>
        </c:ser>
        <c:axId val="45251584"/>
        <c:axId val="45709568"/>
      </c:scatterChart>
      <c:valAx>
        <c:axId val="45251584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45709568"/>
        <c:crosses val="autoZero"/>
        <c:crossBetween val="midCat"/>
        <c:majorUnit val="5"/>
      </c:valAx>
      <c:valAx>
        <c:axId val="45709568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45251584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CCDC7-5C1E-459F-81D9-E5E85EC39A6D}" type="datetimeFigureOut">
              <a:rPr lang="th-TH" smtClean="0"/>
              <a:pPr/>
              <a:t>29/06/60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CA689-C678-45F1-97B2-A3BA10591B69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2483078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70F6-5D17-42D7-B347-5A39EA4AA9BF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1658843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78EE4-D756-4E26-AC83-60C966B2498F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2956729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0BE3-025D-417A-93D5-19A29F11A907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2215987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5CDDD-4359-4085-9D1C-59FA5F628F05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15683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8EA0-2041-4B81-8619-1C8C914BB93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3284645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2900479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8D28-9BEA-4D3C-BE02-DABB14ED13EA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268924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69B7-6149-4F75-BFB9-7FCC42E858C5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426221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F94F4-3A2C-4DEA-B9E7-3057C017B6A5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295459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F3C37-BFD9-4B93-BBB0-69132856C091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3176548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389B-44D5-4721-99FB-736C28EF940B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166676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CFFF1-F47C-455A-8D32-660736CBEEEB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162894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/>
          <p:cNvSpPr txBox="1"/>
          <p:nvPr/>
        </p:nvSpPr>
        <p:spPr>
          <a:xfrm>
            <a:off x="3556000" y="1638300"/>
            <a:ext cx="7531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60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การออกแบบและ</a:t>
            </a:r>
            <a:r>
              <a:rPr lang="th-TH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สร้าง</a:t>
            </a:r>
            <a:endParaRPr lang="en-US" sz="6000" b="1" dirty="0" smtClean="0">
              <a:solidFill>
                <a:schemeClr val="tx1">
                  <a:lumMod val="10000"/>
                  <a:lumOff val="90000"/>
                </a:schemeClr>
              </a:solidFill>
              <a:latin typeface="+mj-lt"/>
            </a:endParaRPr>
          </a:p>
          <a:p>
            <a:pPr algn="ctr"/>
            <a:r>
              <a:rPr lang="th-TH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เครื่อง</a:t>
            </a:r>
            <a:r>
              <a:rPr lang="th-TH" sz="60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วิเคราะห์ความเร็วในการ</a:t>
            </a:r>
            <a:r>
              <a:rPr lang="th-TH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วิ่ง</a:t>
            </a:r>
            <a:endParaRPr lang="en-US" sz="6000" b="1" dirty="0">
              <a:solidFill>
                <a:schemeClr val="tx1">
                  <a:lumMod val="10000"/>
                  <a:lumOff val="90000"/>
                </a:schemeClr>
              </a:solidFill>
              <a:latin typeface="+mj-lt"/>
            </a:endParaRPr>
          </a:p>
          <a:p>
            <a:pPr algn="ctr"/>
            <a:r>
              <a:rPr lang="th-TH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  <a:cs typeface="+mj-cs"/>
              </a:rPr>
              <a:t>(</a:t>
            </a:r>
            <a:r>
              <a:rPr lang="en-US" sz="60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  <a:cs typeface="+mj-cs"/>
              </a:rPr>
              <a:t>SPEED ANALYSER</a:t>
            </a:r>
            <a:r>
              <a:rPr lang="th-TH" sz="60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  <a:cs typeface="+mj-cs"/>
              </a:rPr>
              <a:t>)</a:t>
            </a:r>
            <a:endParaRPr lang="en-US" sz="6000" b="1" dirty="0">
              <a:solidFill>
                <a:schemeClr val="tx1">
                  <a:lumMod val="10000"/>
                  <a:lumOff val="90000"/>
                </a:schemeClr>
              </a:solidFill>
              <a:latin typeface="+mj-lt"/>
              <a:cs typeface="+mj-cs"/>
            </a:endParaRPr>
          </a:p>
          <a:p>
            <a:endParaRPr lang="en-US" b="1" dirty="0">
              <a:solidFill>
                <a:schemeClr val="tx1">
                  <a:lumMod val="10000"/>
                  <a:lumOff val="90000"/>
                </a:schemeClr>
              </a:solidFill>
              <a:latin typeface="Angsana New" panose="02020603050405020304" pitchFamily="18" charset="-34"/>
            </a:endParaRPr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3848100" y="5387535"/>
            <a:ext cx="834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งานแสดงนวัตกรรมโดยใช้กระบวนการวิจัยของครูและนักเรียนกลุ่มโรงเรียนกาญจนา</a:t>
            </a:r>
            <a:r>
              <a:rPr lang="th-TH" sz="2400" dirty="0" err="1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ภิเษก</a:t>
            </a:r>
            <a:r>
              <a:rPr lang="th-TH" sz="2400" dirty="0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 ครั้งที่ </a:t>
            </a:r>
            <a:r>
              <a:rPr lang="en-US" sz="2400" dirty="0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5</a:t>
            </a:r>
            <a:endParaRPr lang="th-TH" sz="2400" dirty="0" smtClean="0">
              <a:solidFill>
                <a:schemeClr val="tx1">
                  <a:lumMod val="10000"/>
                  <a:lumOff val="90000"/>
                </a:schemeClr>
              </a:solidFill>
              <a:cs typeface="Angsana New" panose="02020603050405020304" pitchFamily="18" charset="-34"/>
            </a:endParaRPr>
          </a:p>
          <a:p>
            <a:pPr algn="ctr"/>
            <a:r>
              <a:rPr lang="en-US" sz="2400" dirty="0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The Fifth </a:t>
            </a:r>
            <a:r>
              <a:rPr lang="en-US" sz="2400" dirty="0" err="1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Exibition</a:t>
            </a:r>
            <a:r>
              <a:rPr lang="en-US" sz="2400" dirty="0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 of Teacher’s and Students’ innovation By </a:t>
            </a:r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R</a:t>
            </a:r>
            <a:r>
              <a:rPr lang="en-US" sz="2400" dirty="0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esearch </a:t>
            </a:r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P</a:t>
            </a:r>
            <a:r>
              <a:rPr lang="en-US" sz="2400" dirty="0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rocess of </a:t>
            </a:r>
          </a:p>
          <a:p>
            <a:pPr algn="ctr"/>
            <a:r>
              <a:rPr lang="en-US" sz="2400" dirty="0" err="1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Kanchanapisek</a:t>
            </a:r>
            <a:r>
              <a:rPr lang="en-US" sz="2400" dirty="0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 </a:t>
            </a:r>
            <a:r>
              <a:rPr lang="en-US" sz="2400" dirty="0" err="1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W</a:t>
            </a:r>
            <a:r>
              <a:rPr lang="en-US" sz="2400" dirty="0" err="1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ittayalai</a:t>
            </a:r>
            <a:r>
              <a:rPr lang="en-US" sz="2400" dirty="0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 School Cluster</a:t>
            </a:r>
            <a:endParaRPr lang="en-US" sz="2400" dirty="0">
              <a:solidFill>
                <a:schemeClr val="tx1">
                  <a:lumMod val="10000"/>
                  <a:lumOff val="90000"/>
                </a:schemeClr>
              </a:solidFill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9452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  <a:latin typeface="TH SarabunPSK"/>
                <a:cs typeface="+mn-cs"/>
              </a:rPr>
              <a:t>การทดสอบสมรรถภาพทางกายที่สัมพันธ์กับสุขภาพ</a:t>
            </a:r>
            <a:endParaRPr lang="en-US" dirty="0">
              <a:latin typeface="TH SarabunPSK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800" y="1594534"/>
            <a:ext cx="11087100" cy="4977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endParaRPr lang="en-US" sz="44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10</a:t>
            </a:fld>
            <a:endParaRPr lang="th-TH"/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2016168" y="4767590"/>
            <a:ext cx="17892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 smtClean="0"/>
              <a:t>วิ่งอ้อมหลัก</a:t>
            </a:r>
            <a:endParaRPr lang="th-TH" sz="4000" dirty="0"/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7566636" y="4682923"/>
            <a:ext cx="17940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 smtClean="0"/>
              <a:t>วิ่งระยะไกล</a:t>
            </a:r>
            <a:endParaRPr lang="th-TH" sz="4000" dirty="0"/>
          </a:p>
        </p:txBody>
      </p:sp>
      <p:pic>
        <p:nvPicPr>
          <p:cNvPr id="68610" name="Picture 2" descr="scan00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5934" y="2565399"/>
            <a:ext cx="422910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1" name="Picture 3" descr="scan00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1" y="2717800"/>
            <a:ext cx="45720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2000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  <a:latin typeface="Angsana New" panose="02020603050405020304" pitchFamily="18" charset="-34"/>
                <a:cs typeface="+mn-cs"/>
              </a:rPr>
              <a:t>ความเร็ว</a:t>
            </a:r>
            <a:endParaRPr lang="en-US" dirty="0"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11</a:t>
            </a:fld>
            <a:endParaRPr lang="th-TH"/>
          </a:p>
        </p:txBody>
      </p:sp>
      <p:pic>
        <p:nvPicPr>
          <p:cNvPr id="8" name="Picture 2" descr="http://si.wsj.net/public/resources/images/OB-UA904_0805bo_G_201208051704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46" y="2887651"/>
            <a:ext cx="4639285" cy="30956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1155700" y="1594534"/>
            <a:ext cx="1005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sz="3600" b="1" dirty="0">
                <a:solidFill>
                  <a:srgbClr val="000000"/>
                </a:solidFill>
                <a:ea typeface="TH SarabunPSK"/>
              </a:rPr>
              <a:t>ความสามารถในการเคลื่อนไหวไปสู่เป้าหมายที่ต้องการโดยใช้ระยะเวลาอันสั้นที่สุด </a:t>
            </a:r>
            <a:r>
              <a:rPr lang="th-TH" sz="3600" b="1" dirty="0" smtClean="0">
                <a:solidFill>
                  <a:srgbClr val="000000"/>
                </a:solidFill>
                <a:ea typeface="TH SarabunPSK"/>
              </a:rPr>
              <a:t>ซึ่ง</a:t>
            </a:r>
            <a:r>
              <a:rPr lang="th-TH" sz="3600" b="1" dirty="0">
                <a:solidFill>
                  <a:srgbClr val="000000"/>
                </a:solidFill>
                <a:ea typeface="TH SarabunPSK"/>
              </a:rPr>
              <a:t>กล้ามเนื้อจะต้องออกแรงและหดตัวด้วยความเร็วสูงสุด</a:t>
            </a:r>
            <a:endParaRPr lang="en-US" sz="3600" b="1" dirty="0">
              <a:ea typeface="TH SarabunPSK"/>
            </a:endParaRPr>
          </a:p>
        </p:txBody>
      </p:sp>
      <p:pic>
        <p:nvPicPr>
          <p:cNvPr id="6146" name="Picture 2" descr="http://pe1.isanook.com/sp/0/ud/51/259821/k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288" y="2880997"/>
            <a:ext cx="5170512" cy="3102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000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</a:rPr>
              <a:t>ขั้นตอนการใช้ความเร็วในการวิ่งระยะสั้น</a:t>
            </a:r>
            <a:endParaRPr lang="en-US" dirty="0"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12</a:t>
            </a:fld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058333" y="1619816"/>
            <a:ext cx="102446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h-TH" sz="3600" b="1" dirty="0" smtClean="0">
                <a:latin typeface="TH SarabunPSK" pitchFamily="34" charset="-34"/>
                <a:cs typeface="TH SarabunPSK" pitchFamily="34" charset="-34"/>
              </a:rPr>
              <a:t> ช่วง </a:t>
            </a:r>
            <a:r>
              <a:rPr lang="en-US" sz="3600" b="1" dirty="0" smtClean="0">
                <a:latin typeface="TH SarabunPSK" pitchFamily="34" charset="-34"/>
                <a:cs typeface="TH SarabunPSK" pitchFamily="34" charset="-34"/>
              </a:rPr>
              <a:t>15 </a:t>
            </a:r>
            <a:r>
              <a:rPr lang="th-TH" sz="3600" b="1" dirty="0" smtClean="0">
                <a:latin typeface="TH SarabunPSK" pitchFamily="34" charset="-34"/>
                <a:cs typeface="TH SarabunPSK" pitchFamily="34" charset="-34"/>
              </a:rPr>
              <a:t>เมตรแรก มุมของลำตัวยังคงต่ำและโน้มลำตัวไปข้างหน้ามาก </a:t>
            </a:r>
          </a:p>
          <a:p>
            <a:r>
              <a:rPr lang="th-TH" sz="3600" b="1" dirty="0" smtClean="0">
                <a:latin typeface="TH SarabunPSK" pitchFamily="34" charset="-34"/>
                <a:cs typeface="TH SarabunPSK" pitchFamily="34" charset="-34"/>
              </a:rPr>
              <a:t>   และเป็นช่วงที่มีการเพิ่มอัตราเร่งอย่างรวดเร็ว จนเข้าสู่ระยะ </a:t>
            </a:r>
            <a:r>
              <a:rPr lang="en-US" sz="3600" b="1" dirty="0" smtClean="0">
                <a:latin typeface="TH SarabunPSK" pitchFamily="34" charset="-34"/>
                <a:cs typeface="TH SarabunPSK" pitchFamily="34" charset="-34"/>
              </a:rPr>
              <a:t>30 </a:t>
            </a:r>
            <a:r>
              <a:rPr lang="th-TH" sz="3600" b="1" dirty="0" smtClean="0">
                <a:latin typeface="TH SarabunPSK" pitchFamily="34" charset="-34"/>
                <a:cs typeface="TH SarabunPSK" pitchFamily="34" charset="-34"/>
              </a:rPr>
              <a:t>เมตร</a:t>
            </a:r>
          </a:p>
          <a:p>
            <a:endParaRPr lang="th-TH" sz="3600" b="1" dirty="0" smtClean="0">
              <a:latin typeface="TH SarabunPSK" pitchFamily="34" charset="-34"/>
              <a:cs typeface="TH SarabunPSK" pitchFamily="34" charset="-34"/>
            </a:endParaRPr>
          </a:p>
          <a:p>
            <a:endParaRPr lang="th-TH" sz="3600" b="1" dirty="0" smtClean="0">
              <a:latin typeface="TH SarabunPSK" pitchFamily="34" charset="-34"/>
              <a:cs typeface="TH SarabunPSK" pitchFamily="34" charset="-34"/>
            </a:endParaRPr>
          </a:p>
          <a:p>
            <a:endParaRPr lang="th-TH" sz="3600" b="1" dirty="0" smtClean="0">
              <a:latin typeface="TH SarabunPSK" pitchFamily="34" charset="-34"/>
              <a:cs typeface="TH SarabunPSK" pitchFamily="34" charset="-34"/>
            </a:endParaRPr>
          </a:p>
          <a:p>
            <a:endParaRPr lang="th-TH" sz="3600" b="1" dirty="0" smtClean="0">
              <a:latin typeface="TH SarabunPSK" pitchFamily="34" charset="-34"/>
              <a:cs typeface="TH SarabunPSK" pitchFamily="34" charset="-34"/>
            </a:endParaRPr>
          </a:p>
          <a:p>
            <a:endParaRPr lang="th-TH" sz="3600" b="1" dirty="0" smtClean="0">
              <a:latin typeface="TH SarabunPSK" pitchFamily="34" charset="-34"/>
              <a:cs typeface="TH SarabunPSK" pitchFamily="34" charset="-34"/>
            </a:endParaRPr>
          </a:p>
          <a:p>
            <a:pPr>
              <a:buFont typeface="Arial" pitchFamily="34" charset="0"/>
              <a:buChar char="•"/>
            </a:pPr>
            <a:r>
              <a:rPr lang="th-TH" sz="3600" b="1" dirty="0" smtClean="0">
                <a:latin typeface="TH SarabunPSK" pitchFamily="34" charset="-34"/>
                <a:cs typeface="TH SarabunPSK" pitchFamily="34" charset="-34"/>
              </a:rPr>
              <a:t> ช่วง </a:t>
            </a:r>
            <a:r>
              <a:rPr lang="en-US" sz="3600" b="1" dirty="0" smtClean="0">
                <a:latin typeface="TH SarabunPSK" pitchFamily="34" charset="-34"/>
                <a:cs typeface="TH SarabunPSK" pitchFamily="34" charset="-34"/>
              </a:rPr>
              <a:t>30 – 50 </a:t>
            </a:r>
            <a:r>
              <a:rPr lang="th-TH" sz="3600" b="1" dirty="0" smtClean="0">
                <a:latin typeface="TH SarabunPSK" pitchFamily="34" charset="-34"/>
                <a:cs typeface="TH SarabunPSK" pitchFamily="34" charset="-34"/>
              </a:rPr>
              <a:t>เมตร อัตราความเร็วจะถูกเพิ่มขึ้นทีละน้อยจนถึงจุดสูงสุด</a:t>
            </a:r>
            <a:endParaRPr lang="en-US" sz="3600" b="1" dirty="0"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69634" name="Picture 2" descr="http://www.siamsport.co.th/_PicOther/O130813B7U3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8667" y="2866584"/>
            <a:ext cx="3615266" cy="2417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9638" name="Picture 6" descr="https://encrypted-tbn0.gstatic.com/images?q=tbn:ANd9GcRM-9uRii2Cb5XCfxr0Zp7lvw2HMs5bVdwo9jxxq9V__RaFs4WrF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76600" y="2882156"/>
            <a:ext cx="4165899" cy="2392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32000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  <a:latin typeface="Angsana New" panose="02020603050405020304" pitchFamily="18" charset="-34"/>
                <a:cs typeface="+mn-cs"/>
              </a:rPr>
              <a:t>อุปกรณ์ทดสอบความเร็ว</a:t>
            </a:r>
            <a:endParaRPr lang="en-US" dirty="0"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800" y="1594534"/>
            <a:ext cx="11087100" cy="4977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13</a:t>
            </a:fld>
            <a:endParaRPr lang="th-TH"/>
          </a:p>
        </p:txBody>
      </p:sp>
      <p:pic>
        <p:nvPicPr>
          <p:cNvPr id="1026" name="Picture 2" descr="http://www.cadetcentre.com/main/jupgrade/images/stories/rtafa/rtafa_9_resize_resiz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5137" y="2120929"/>
            <a:ext cx="4938179" cy="3709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794" name="Picture 2" descr="http://www.matichon.co.th/online/2012/08/13442098071344209904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4089" y="3175002"/>
            <a:ext cx="4757545" cy="26839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http://g02.a.alicdn.com/kf/HTB1NwrEKpXXXXafaXXXq6xXFXXXX/DIU-%E0%B8%84-%E0%B8%93%E0%B8%A0%E0%B8%B2%E0%B8%9E%E0%B8%AA-%E0%B8%87%E0%B9%83%E0%B8%AB%E0%B8%A1-%E0%B8%94-%E0%B8%88-%E0%B8%95%E0%B8%AD%E0%B8%A5%E0%B8%A7-%E0%B8%87%E0%B8%99%E0%B8%B2%E0%B8%AC-%E0%B8%81%E0%B8%B2%E0%B8%88-%E0%B8%9A%E0%B9%80%E0%B8%A7%E0%B8%A5%E0%B8%B2%E0%B9%82%E0%B8%84%E0%B8%A3%E0%B9%82%E0%B8%99%E0%B8%81%E0%B8%A3%E0%B8%B2%E0%B8%9F%E0%B8%99%E0%B8%B2%E0%B8%AC-%E0%B8%81%E0%B8%B2%E0%B8%88-%E0%B8%9A%E0%B9%80%E0%B8%A7%E0%B8%A5%E0%B8%B2%E0%B8%81-%E0%B8%AC%E0%B8%B2%E0%B9%80%E0%B8%84%E0%B8%B2%E0%B8%99-%E0%B9%80%E0%B8%95%E0%B8%AD%E0%B8%A3-%E0%B8%97-%E0%B8%A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45692" y="1738467"/>
            <a:ext cx="2730500" cy="2730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2000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solidFill>
                  <a:srgbClr val="FFFFFF"/>
                </a:solidFill>
              </a:rPr>
              <a:t>Swift </a:t>
            </a:r>
            <a:r>
              <a:rPr lang="en-US" sz="5400" b="1" u="sng" dirty="0" err="1">
                <a:solidFill>
                  <a:srgbClr val="FFFFFF"/>
                </a:solidFill>
              </a:rPr>
              <a:t>SpeedLight</a:t>
            </a:r>
            <a:r>
              <a:rPr lang="en-US" sz="5400" b="1" u="sng" dirty="0">
                <a:solidFill>
                  <a:srgbClr val="FFFFFF"/>
                </a:solidFill>
              </a:rPr>
              <a:t> timing training systems</a:t>
            </a:r>
            <a:endParaRPr lang="en-US" sz="5400" u="sng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14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673100" y="1549401"/>
            <a:ext cx="10756900" cy="480694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th-TH" sz="3200" dirty="0" smtClean="0"/>
              <a:t>	</a:t>
            </a:r>
            <a:r>
              <a:rPr lang="en-US" sz="3600" b="1" dirty="0" smtClean="0">
                <a:latin typeface="+mj-lt"/>
              </a:rPr>
              <a:t>Swift </a:t>
            </a:r>
            <a:r>
              <a:rPr lang="en-US" sz="3600" b="1" dirty="0" err="1" smtClean="0">
                <a:latin typeface="+mj-lt"/>
              </a:rPr>
              <a:t>SpeedLight</a:t>
            </a:r>
            <a:r>
              <a:rPr lang="en-US" sz="3600" b="1" dirty="0" smtClean="0">
                <a:latin typeface="+mj-lt"/>
              </a:rPr>
              <a:t> timing training systems </a:t>
            </a:r>
            <a:r>
              <a:rPr lang="th-TH" sz="3600" b="1" dirty="0" smtClean="0">
                <a:latin typeface="+mj-lt"/>
              </a:rPr>
              <a:t>เป็นเครื่องที่มีลักษณะคล้ายกับ</a:t>
            </a:r>
            <a:r>
              <a:rPr lang="th-TH" sz="3600" b="1" dirty="0">
                <a:latin typeface="+mj-lt"/>
              </a:rPr>
              <a:t>เครื่องวิเคราะห์ความเร็วในการ</a:t>
            </a:r>
            <a:r>
              <a:rPr lang="th-TH" sz="3600" b="1" dirty="0" smtClean="0">
                <a:latin typeface="+mj-lt"/>
              </a:rPr>
              <a:t>วิ่ง (</a:t>
            </a:r>
            <a:r>
              <a:rPr lang="en-US" sz="3600" b="1" dirty="0">
                <a:latin typeface="+mj-lt"/>
              </a:rPr>
              <a:t>SPEED ANALYSER</a:t>
            </a:r>
            <a:r>
              <a:rPr lang="en-US" sz="3600" b="1" dirty="0" smtClean="0">
                <a:latin typeface="+mj-lt"/>
              </a:rPr>
              <a:t>)</a:t>
            </a:r>
            <a:r>
              <a:rPr lang="th-TH" sz="3600" b="1" dirty="0" smtClean="0">
                <a:latin typeface="+mj-lt"/>
              </a:rPr>
              <a:t> ที่คณะผู้วิจัยได้จัดทำขึ้น โดยมีราคาอยู่ที่ </a:t>
            </a:r>
            <a:r>
              <a:rPr lang="en-US" sz="3600" b="1" dirty="0">
                <a:latin typeface="+mj-lt"/>
              </a:rPr>
              <a:t>£446.40–£15,192.00 (</a:t>
            </a:r>
            <a:r>
              <a:rPr lang="th-TH" sz="3600" b="1" dirty="0">
                <a:latin typeface="+mj-lt"/>
              </a:rPr>
              <a:t>ประมาณ</a:t>
            </a:r>
            <a:r>
              <a:rPr lang="en-US" sz="3600" b="1" dirty="0">
                <a:latin typeface="+mj-lt"/>
              </a:rPr>
              <a:t> </a:t>
            </a:r>
            <a:r>
              <a:rPr lang="en-US" sz="3600" b="1" dirty="0" smtClean="0">
                <a:latin typeface="+mj-lt"/>
              </a:rPr>
              <a:t>22,320 </a:t>
            </a:r>
            <a:r>
              <a:rPr lang="en-US" sz="3600" b="1" dirty="0">
                <a:latin typeface="+mj-lt"/>
              </a:rPr>
              <a:t>– </a:t>
            </a:r>
            <a:r>
              <a:rPr lang="en-US" sz="3600" b="1" dirty="0" smtClean="0">
                <a:latin typeface="+mj-lt"/>
              </a:rPr>
              <a:t>759,600 </a:t>
            </a:r>
            <a:r>
              <a:rPr lang="th-TH" sz="3600" b="1" dirty="0">
                <a:latin typeface="+mj-lt"/>
              </a:rPr>
              <a:t>บาท</a:t>
            </a:r>
            <a:r>
              <a:rPr lang="th-TH" sz="3600" b="1" dirty="0" smtClean="0">
                <a:latin typeface="+mj-lt"/>
              </a:rPr>
              <a:t>) ซึ่งเป็นราคาที่สูงมาก</a:t>
            </a:r>
          </a:p>
          <a:p>
            <a:pPr marL="0" indent="0" algn="just">
              <a:buNone/>
            </a:pPr>
            <a:endParaRPr lang="en-US" sz="3200" dirty="0"/>
          </a:p>
        </p:txBody>
      </p:sp>
      <p:pic>
        <p:nvPicPr>
          <p:cNvPr id="10" name="Picture 9" descr="636a98e2-6905-4f37-a9ef-71177b336f14-6"/>
          <p:cNvPicPr/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162" y="3178916"/>
            <a:ext cx="5313680" cy="2992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770" name="Picture 2" descr="http://www.neighborgroupstore.com/catalog/p_116630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49733" y="3286127"/>
            <a:ext cx="2755900" cy="27559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22676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b="1" u="sng" dirty="0" smtClean="0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t>แผนผังการวางอุปกรณ์</a:t>
            </a:r>
            <a:br>
              <a:rPr lang="th-TH" b="1" u="sng" dirty="0" smtClean="0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b="1" u="sng" dirty="0" smtClean="0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t>เครื่องวิเคราะห์ความเร็วในการวิ่ง (</a:t>
            </a:r>
            <a:r>
              <a:rPr lang="en-US" b="1" u="sng" dirty="0" smtClean="0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t>SPEED ANALYSER)</a:t>
            </a:r>
            <a:r>
              <a:rPr lang="th-TH" b="1" u="sng" dirty="0" smtClean="0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endParaRPr lang="en-US" b="1" u="sng" dirty="0">
              <a:solidFill>
                <a:srgbClr val="FFFF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15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673100" y="1549401"/>
            <a:ext cx="10756900" cy="480694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th-TH" sz="3200" dirty="0" smtClean="0"/>
              <a:t>	</a:t>
            </a:r>
            <a:endParaRPr lang="th-TH" sz="3600" b="1" dirty="0" smtClean="0">
              <a:latin typeface="+mj-lt"/>
            </a:endParaRPr>
          </a:p>
          <a:p>
            <a:pPr marL="0" indent="0" algn="just">
              <a:buNone/>
            </a:pPr>
            <a:endParaRPr lang="en-US" sz="3200" dirty="0"/>
          </a:p>
        </p:txBody>
      </p:sp>
      <p:pic>
        <p:nvPicPr>
          <p:cNvPr id="15" name="รูปภาพ 14" descr="C:\Users\pin\Downloads\แผนผัง.png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017586" y="2183472"/>
            <a:ext cx="4924425" cy="3202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รูปภาพ 15" descr="C:\Users\pin\Downloads\flowchart(1).png"/>
          <p:cNvPicPr/>
          <p:nvPr/>
        </p:nvPicPr>
        <p:blipFill>
          <a:blip r:embed="rId3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9973734" y="2015067"/>
            <a:ext cx="1396443" cy="377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รูปภาพ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26667" y="2675467"/>
            <a:ext cx="3825240" cy="2256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2676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b="1" u="sng" dirty="0" smtClean="0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t>เครื่องวิเคราะห์ความเร็วในการวิ่ง (</a:t>
            </a:r>
            <a:r>
              <a:rPr lang="en-US" b="1" u="sng" dirty="0" smtClean="0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t>SPEED ANALYSER)</a:t>
            </a:r>
            <a:r>
              <a:rPr lang="th-TH" b="1" u="sng" dirty="0" smtClean="0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endParaRPr lang="en-US" b="1" u="sng" dirty="0">
              <a:solidFill>
                <a:srgbClr val="FFFF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16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673100" y="1549401"/>
            <a:ext cx="10756900" cy="480694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th-TH" sz="3200" dirty="0" smtClean="0"/>
              <a:t>	</a:t>
            </a:r>
            <a:endParaRPr lang="th-TH" sz="3600" b="1" dirty="0" smtClean="0">
              <a:latin typeface="+mj-lt"/>
            </a:endParaRPr>
          </a:p>
          <a:p>
            <a:pPr marL="0" indent="0" algn="just">
              <a:buNone/>
            </a:pPr>
            <a:endParaRPr lang="en-US" sz="3200" dirty="0"/>
          </a:p>
        </p:txBody>
      </p:sp>
      <p:pic>
        <p:nvPicPr>
          <p:cNvPr id="71682" name="Picture 2" descr="http://www.amengineering-sports.com/wp-content/uploads/2016/06/amsport-port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8167" y="3453870"/>
            <a:ext cx="3752850" cy="2790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23" descr="14045066_566959430159357_1928697752_o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5727" b="31875"/>
          <a:stretch/>
        </p:blipFill>
        <p:spPr bwMode="auto">
          <a:xfrm>
            <a:off x="1185334" y="2057399"/>
            <a:ext cx="2047345" cy="1303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2" name="Picture 2" descr="C:\Users\pin\Documents\วิจัย\1\zx-ldr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193" t="15920" r="23338" b="32583"/>
          <a:stretch/>
        </p:blipFill>
        <p:spPr bwMode="auto">
          <a:xfrm>
            <a:off x="1168400" y="4224867"/>
            <a:ext cx="2061958" cy="1210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3" name="Picture 3" descr="C:\Users\pin\Documents\วิจัย\1\board.jpg"/>
          <p:cNvPicPr/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266" y="4453465"/>
            <a:ext cx="2530739" cy="11768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4" descr="C:\Users\pin\Documents\วิจัย\1\7segment.jpg"/>
          <p:cNvPicPr/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1326" t="8047" r="25848" b="24884"/>
          <a:stretch>
            <a:fillRect/>
          </a:stretch>
        </p:blipFill>
        <p:spPr bwMode="auto">
          <a:xfrm>
            <a:off x="8415872" y="1930398"/>
            <a:ext cx="2065866" cy="1490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รูปภาพ 14" descr="ipst_box"/>
          <p:cNvPicPr/>
          <p:nvPr/>
        </p:nvPicPr>
        <p:blipFill>
          <a:blip r:embed="rId7" cstate="print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732865" y="1634065"/>
            <a:ext cx="2357967" cy="1697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2676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u="sng" dirty="0">
                <a:solidFill>
                  <a:srgbClr val="FFFFFF"/>
                </a:solidFill>
              </a:rPr>
              <a:t>วัตถุประสงค์ของการวิจัย</a:t>
            </a:r>
            <a:endParaRPr lang="en-US" sz="5400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600200"/>
            <a:ext cx="11264900" cy="475615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th-TH" sz="4000" b="1" dirty="0" smtClean="0">
                <a:cs typeface="+mj-cs"/>
              </a:rPr>
              <a:t>เพื่อ</a:t>
            </a:r>
            <a:r>
              <a:rPr lang="th-TH" sz="4000" b="1" dirty="0">
                <a:cs typeface="+mj-cs"/>
              </a:rPr>
              <a:t>ออกแบบและสร้างเครื่องวิเคราะห์ความเร็วในการวิ่ง (</a:t>
            </a:r>
            <a:r>
              <a:rPr lang="en-US" sz="4000" b="1" dirty="0">
                <a:cs typeface="+mj-cs"/>
              </a:rPr>
              <a:t>Speed </a:t>
            </a:r>
            <a:r>
              <a:rPr lang="en-US" sz="4000" b="1" dirty="0" err="1" smtClean="0">
                <a:cs typeface="+mj-cs"/>
              </a:rPr>
              <a:t>Analyser</a:t>
            </a:r>
            <a:r>
              <a:rPr lang="en-US" sz="4000" b="1" dirty="0" smtClean="0">
                <a:cs typeface="+mj-cs"/>
              </a:rPr>
              <a:t>)</a:t>
            </a:r>
            <a:endParaRPr lang="th-TH" sz="4000" b="1" dirty="0">
              <a:cs typeface="+mj-cs"/>
            </a:endParaRPr>
          </a:p>
          <a:p>
            <a:pPr marL="514350" indent="-514350">
              <a:buAutoNum type="arabicPeriod"/>
            </a:pPr>
            <a:r>
              <a:rPr lang="th-TH" sz="4000" b="1" dirty="0" smtClean="0">
                <a:cs typeface="+mj-cs"/>
              </a:rPr>
              <a:t>เพื่อ</a:t>
            </a:r>
            <a:r>
              <a:rPr lang="th-TH" sz="4000" b="1" dirty="0">
                <a:cs typeface="+mj-cs"/>
              </a:rPr>
              <a:t>ศึกษาประสิทธิภาพการทำงานของเครื่องวิเคราะห์ความเร็วในการวิ่ง (</a:t>
            </a:r>
            <a:r>
              <a:rPr lang="en-US" sz="4000" b="1" dirty="0">
                <a:cs typeface="+mj-cs"/>
              </a:rPr>
              <a:t>Speed </a:t>
            </a:r>
            <a:r>
              <a:rPr lang="en-US" sz="4000" b="1" dirty="0" err="1" smtClean="0">
                <a:cs typeface="+mj-cs"/>
              </a:rPr>
              <a:t>Analyser</a:t>
            </a:r>
            <a:r>
              <a:rPr lang="en-US" sz="4000" b="1" dirty="0" smtClean="0">
                <a:cs typeface="+mj-cs"/>
              </a:rPr>
              <a:t>)</a:t>
            </a:r>
            <a:endParaRPr lang="th-TH" sz="4000" b="1" dirty="0">
              <a:cs typeface="+mj-cs"/>
            </a:endParaRPr>
          </a:p>
          <a:p>
            <a:pPr marL="514350" indent="-514350">
              <a:buAutoNum type="arabicPeriod"/>
            </a:pPr>
            <a:r>
              <a:rPr lang="th-TH" sz="4000" b="1" dirty="0" smtClean="0">
                <a:cs typeface="+mj-cs"/>
              </a:rPr>
              <a:t>เพื่อ</a:t>
            </a:r>
            <a:r>
              <a:rPr lang="th-TH" sz="4000" b="1" dirty="0">
                <a:cs typeface="+mj-cs"/>
              </a:rPr>
              <a:t>ศึกษาสมรรถภาพทางกายที่สัมพันธ์กับทักษะด้านความเร็วในการวิ่งระยะทาง 50 เมตร </a:t>
            </a:r>
            <a:r>
              <a:rPr lang="th-TH" sz="4000" b="1" dirty="0" smtClean="0">
                <a:cs typeface="+mj-cs"/>
              </a:rPr>
              <a:t>ใน </a:t>
            </a:r>
            <a:r>
              <a:rPr lang="en-US" sz="4000" b="1" dirty="0" smtClean="0">
                <a:cs typeface="+mj-cs"/>
              </a:rPr>
              <a:t>4 </a:t>
            </a:r>
            <a:r>
              <a:rPr lang="th-TH" sz="4000" b="1" dirty="0" smtClean="0">
                <a:cs typeface="+mj-cs"/>
              </a:rPr>
              <a:t>ช่วงระยะทาง</a:t>
            </a:r>
          </a:p>
          <a:p>
            <a:pPr marL="514350" indent="-514350">
              <a:buAutoNum type="arabicPeriod"/>
            </a:pPr>
            <a:r>
              <a:rPr lang="th-TH" sz="4000" b="1" dirty="0" smtClean="0">
                <a:cs typeface="+mj-cs"/>
              </a:rPr>
              <a:t>เพื่อ</a:t>
            </a:r>
            <a:r>
              <a:rPr lang="th-TH" sz="4000" b="1" dirty="0">
                <a:cs typeface="+mj-cs"/>
              </a:rPr>
              <a:t>จัดทำโปรแกรมการเสริมสร้างสมรรถภาพทางกายที่สัมพันธ์กับทักษะด้านความเร็วในการวิ่งระยะทาง 50 เมตร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17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116549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18</a:t>
            </a:fld>
            <a:endParaRPr lang="th-TH"/>
          </a:p>
        </p:txBody>
      </p:sp>
      <p:sp>
        <p:nvSpPr>
          <p:cNvPr id="8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762000" y="1524288"/>
            <a:ext cx="10509250" cy="48320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h-TH" sz="4400" b="1" dirty="0" smtClean="0">
                <a:solidFill>
                  <a:srgbClr val="FF0000"/>
                </a:solidFill>
              </a:rPr>
              <a:t>ผู้</a:t>
            </a:r>
            <a:r>
              <a:rPr lang="th-TH" sz="4400" b="1" dirty="0">
                <a:solidFill>
                  <a:srgbClr val="FF0000"/>
                </a:solidFill>
              </a:rPr>
              <a:t>เข้าทดสอบในการวิ่งเป็นนักเรียนชายชั้นมัธยมศึกษาปีที่ </a:t>
            </a:r>
            <a:r>
              <a:rPr lang="en-US" sz="4400" b="1" dirty="0">
                <a:solidFill>
                  <a:srgbClr val="FF0000"/>
                </a:solidFill>
              </a:rPr>
              <a:t>4 – 6 </a:t>
            </a:r>
            <a:endParaRPr lang="th-TH" sz="4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th-TH" sz="4400" b="1" dirty="0" smtClean="0">
                <a:solidFill>
                  <a:srgbClr val="FF0000"/>
                </a:solidFill>
              </a:rPr>
              <a:t>จำนวน </a:t>
            </a:r>
            <a:r>
              <a:rPr lang="th-TH" sz="4400" b="1" dirty="0">
                <a:solidFill>
                  <a:srgbClr val="FF0000"/>
                </a:solidFill>
              </a:rPr>
              <a:t>10 คน ที่มีอายุระหว่าง 16 – 18 ปี ปีการศึกษา </a:t>
            </a:r>
            <a:r>
              <a:rPr lang="en-US" sz="4400" b="1" dirty="0">
                <a:solidFill>
                  <a:srgbClr val="FF0000"/>
                </a:solidFill>
              </a:rPr>
              <a:t>2559 </a:t>
            </a:r>
            <a:endParaRPr lang="th-TH" sz="4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th-TH" sz="4400" b="1" dirty="0" smtClean="0">
                <a:solidFill>
                  <a:srgbClr val="FF0000"/>
                </a:solidFill>
              </a:rPr>
              <a:t>โรงเรียน</a:t>
            </a:r>
            <a:r>
              <a:rPr lang="th-TH" sz="4400" b="1" dirty="0">
                <a:solidFill>
                  <a:srgbClr val="FF0000"/>
                </a:solidFill>
              </a:rPr>
              <a:t>กาญจนาภิเษกวิทยาลัย นครปฐม </a:t>
            </a:r>
            <a:endParaRPr lang="th-TH" sz="4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th-TH" sz="4400" b="1" dirty="0" smtClean="0">
                <a:solidFill>
                  <a:srgbClr val="FF0000"/>
                </a:solidFill>
              </a:rPr>
              <a:t>(</a:t>
            </a:r>
            <a:r>
              <a:rPr lang="th-TH" sz="4400" b="1" dirty="0">
                <a:solidFill>
                  <a:srgbClr val="FF0000"/>
                </a:solidFill>
              </a:rPr>
              <a:t>พระตำหนักสวนกุหลาบมัธยม)  </a:t>
            </a:r>
            <a:r>
              <a:rPr lang="th-TH" sz="4400" b="1" u="sng" dirty="0" smtClean="0"/>
              <a:t>(สุ่มแบบเฉพาะเจาะจง)</a:t>
            </a:r>
            <a:endParaRPr lang="en-US" sz="4400" b="1" u="sng" dirty="0"/>
          </a:p>
          <a:p>
            <a:endParaRPr lang="th-TH" sz="4400" b="1" dirty="0"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</a:rPr>
              <a:t>ขอบเขตของ</a:t>
            </a:r>
            <a:r>
              <a:rPr lang="th-TH" sz="5400" b="1" dirty="0">
                <a:solidFill>
                  <a:srgbClr val="FFFFFF"/>
                </a:solidFill>
              </a:rPr>
              <a:t>การวิจัย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71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4579" y="1767661"/>
            <a:ext cx="1078523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>
                <a:latin typeface="TH SarabunPSK" pitchFamily="34" charset="-34"/>
                <a:cs typeface="TH SarabunPSK" pitchFamily="34" charset="-34"/>
              </a:rPr>
              <a:t>	</a:t>
            </a:r>
            <a:r>
              <a:rPr lang="th-TH" sz="4400" b="1" dirty="0" smtClean="0">
                <a:latin typeface="TH SarabunPSK" pitchFamily="34" charset="-34"/>
                <a:cs typeface="TH SarabunPSK" pitchFamily="34" charset="-34"/>
              </a:rPr>
              <a:t>เครื่อง</a:t>
            </a:r>
            <a:r>
              <a:rPr lang="th-TH" sz="4400" b="1" dirty="0">
                <a:latin typeface="TH SarabunPSK" pitchFamily="34" charset="-34"/>
                <a:cs typeface="TH SarabunPSK" pitchFamily="34" charset="-34"/>
              </a:rPr>
              <a:t>วิเคราะห์ความเร็วในการวิ่ง (</a:t>
            </a:r>
            <a:r>
              <a:rPr lang="en-US" sz="4400" b="1" dirty="0">
                <a:latin typeface="TH SarabunPSK" pitchFamily="34" charset="-34"/>
                <a:cs typeface="TH SarabunPSK" pitchFamily="34" charset="-34"/>
              </a:rPr>
              <a:t>Speed </a:t>
            </a:r>
            <a:r>
              <a:rPr lang="en-US" sz="4400" b="1" dirty="0" err="1">
                <a:latin typeface="TH SarabunPSK" pitchFamily="34" charset="-34"/>
                <a:cs typeface="TH SarabunPSK" pitchFamily="34" charset="-34"/>
              </a:rPr>
              <a:t>Analyser</a:t>
            </a:r>
            <a:r>
              <a:rPr lang="th-TH" sz="4400" b="1" dirty="0">
                <a:latin typeface="TH SarabunPSK" pitchFamily="34" charset="-34"/>
                <a:cs typeface="TH SarabunPSK" pitchFamily="34" charset="-34"/>
              </a:rPr>
              <a:t>) สามารถทำงานได้อย่างมีประสิทธิภาพทำให้ทราบความเร็วในการวิ่งระยะทาง 50 เมตร  ใน 4 ช่วงระยะทาง คือ </a:t>
            </a:r>
            <a:r>
              <a:rPr lang="th-TH" sz="4400" b="1" dirty="0" smtClean="0">
                <a:latin typeface="TH SarabunPSK" pitchFamily="34" charset="-34"/>
                <a:cs typeface="TH SarabunPSK" pitchFamily="34" charset="-34"/>
              </a:rPr>
              <a:t>ทุก</a:t>
            </a:r>
            <a:r>
              <a:rPr lang="th-TH" sz="4400" b="1" dirty="0">
                <a:latin typeface="TH SarabunPSK" pitchFamily="34" charset="-34"/>
                <a:cs typeface="TH SarabunPSK" pitchFamily="34" charset="-34"/>
              </a:rPr>
              <a:t>ระยะ 15 , 15 , 10 และ 10 เมตร ตามลำดับ </a:t>
            </a:r>
            <a:endParaRPr lang="th-TH" sz="4400" b="1" dirty="0" smtClean="0">
              <a:latin typeface="TH SarabunPSK" pitchFamily="34" charset="-34"/>
              <a:cs typeface="TH SarabunPSK" pitchFamily="34" charset="-34"/>
            </a:endParaRPr>
          </a:p>
          <a:p>
            <a:pPr marL="0" indent="0">
              <a:buNone/>
            </a:pPr>
            <a:r>
              <a:rPr lang="th-TH" sz="4400" b="1" dirty="0" smtClean="0">
                <a:latin typeface="TH SarabunPSK" pitchFamily="34" charset="-34"/>
                <a:cs typeface="TH SarabunPSK" pitchFamily="34" charset="-34"/>
              </a:rPr>
              <a:t>	</a:t>
            </a:r>
            <a:r>
              <a:rPr lang="th-TH" sz="4400" b="1" dirty="0" smtClean="0">
                <a:solidFill>
                  <a:srgbClr val="DE0000"/>
                </a:solidFill>
                <a:latin typeface="TH SarabunPSK" pitchFamily="34" charset="-34"/>
                <a:cs typeface="TH SarabunPSK" pitchFamily="34" charset="-34"/>
              </a:rPr>
              <a:t>และ</a:t>
            </a:r>
            <a:r>
              <a:rPr lang="th-TH" sz="4400" b="1" dirty="0">
                <a:solidFill>
                  <a:srgbClr val="DE0000"/>
                </a:solidFill>
                <a:latin typeface="TH SarabunPSK" pitchFamily="34" charset="-34"/>
                <a:cs typeface="TH SarabunPSK" pitchFamily="34" charset="-34"/>
              </a:rPr>
              <a:t>สามารถนำผลการทดสอบไปจัดทำโปรแกรมการเสริมสร้างสมรรถภาพทางกายที่สัมพันธ์กับทักษะด้านความเร็วในการวิ่ง</a:t>
            </a:r>
            <a:r>
              <a:rPr lang="th-TH" sz="4400" b="1" dirty="0" smtClean="0">
                <a:solidFill>
                  <a:srgbClr val="DE0000"/>
                </a:solidFill>
                <a:latin typeface="TH SarabunPSK" pitchFamily="34" charset="-34"/>
                <a:cs typeface="TH SarabunPSK" pitchFamily="34" charset="-34"/>
              </a:rPr>
              <a:t>ระยะทาง 50 เมตร ได้</a:t>
            </a:r>
            <a:endParaRPr lang="en-US" sz="4400" b="1" dirty="0" smtClean="0">
              <a:solidFill>
                <a:srgbClr val="DE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19</a:t>
            </a:fld>
            <a:endParaRPr lang="th-TH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t>สมมติฐาน</a:t>
            </a:r>
            <a:endParaRPr lang="en-US" sz="5400" dirty="0">
              <a:solidFill>
                <a:srgbClr val="FFFFFF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605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96176" y="6403831"/>
            <a:ext cx="4114800" cy="365125"/>
          </a:xfrm>
        </p:spPr>
        <p:txBody>
          <a:bodyPr/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www.kjn.ac.th</a:t>
            </a:r>
            <a:endParaRPr lang="th-TH" sz="20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</a:t>
            </a:fld>
            <a:endParaRPr lang="th-TH"/>
          </a:p>
        </p:txBody>
      </p:sp>
      <p:pic>
        <p:nvPicPr>
          <p:cNvPr id="15" name="รูปภาพ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309" y="2528573"/>
            <a:ext cx="2929428" cy="2828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กล่องข้อความ 16"/>
          <p:cNvSpPr txBox="1"/>
          <p:nvPr/>
        </p:nvSpPr>
        <p:spPr>
          <a:xfrm>
            <a:off x="593675" y="1759132"/>
            <a:ext cx="37760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/>
              <a:t>นายชมธน  ฉันจรัส</a:t>
            </a:r>
            <a:r>
              <a:rPr lang="th-TH" sz="4400" b="1" dirty="0" smtClean="0"/>
              <a:t>วิชัย</a:t>
            </a:r>
            <a:endParaRPr lang="en-US" sz="4400" dirty="0"/>
          </a:p>
        </p:txBody>
      </p:sp>
      <p:sp>
        <p:nvSpPr>
          <p:cNvPr id="19" name="กล่องข้อความ 18"/>
          <p:cNvSpPr txBox="1"/>
          <p:nvPr/>
        </p:nvSpPr>
        <p:spPr>
          <a:xfrm>
            <a:off x="3809873" y="5469045"/>
            <a:ext cx="42874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 err="1" smtClean="0"/>
              <a:t>นางสาวน</a:t>
            </a:r>
            <a:r>
              <a:rPr lang="th-TH" sz="4400" b="1" dirty="0"/>
              <a:t>ภัสสร  อรรค</a:t>
            </a:r>
            <a:r>
              <a:rPr lang="th-TH" sz="4400" b="1" dirty="0" smtClean="0"/>
              <a:t>แก้ว</a:t>
            </a:r>
            <a:endParaRPr lang="en-US" sz="4400" dirty="0"/>
          </a:p>
        </p:txBody>
      </p:sp>
      <p:sp>
        <p:nvSpPr>
          <p:cNvPr id="21" name="กล่องข้อความ 20"/>
          <p:cNvSpPr txBox="1"/>
          <p:nvPr/>
        </p:nvSpPr>
        <p:spPr>
          <a:xfrm>
            <a:off x="7305545" y="1647655"/>
            <a:ext cx="4048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 smtClean="0"/>
              <a:t>นาย</a:t>
            </a:r>
            <a:r>
              <a:rPr lang="th-TH" sz="4400" b="1" dirty="0"/>
              <a:t>ศุภกร  จุฑารัต</a:t>
            </a:r>
            <a:r>
              <a:rPr lang="th-TH" sz="4400" b="1" dirty="0" err="1" smtClean="0"/>
              <a:t>นพงศ์</a:t>
            </a:r>
            <a:endParaRPr lang="en-US" sz="4400" dirty="0"/>
          </a:p>
        </p:txBody>
      </p:sp>
      <p:sp>
        <p:nvSpPr>
          <p:cNvPr id="23" name="กล่องข้อความ 22"/>
          <p:cNvSpPr txBox="1"/>
          <p:nvPr/>
        </p:nvSpPr>
        <p:spPr>
          <a:xfrm>
            <a:off x="4727171" y="123628"/>
            <a:ext cx="28285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6600" dirty="0" smtClean="0">
                <a:solidFill>
                  <a:srgbClr val="FFFFFF"/>
                </a:solidFill>
              </a:rPr>
              <a:t>คณะผู้วิจัย</a:t>
            </a:r>
            <a:endParaRPr lang="en-US" sz="6600" dirty="0">
              <a:solidFill>
                <a:srgbClr val="FFFFFF"/>
              </a:solidFill>
            </a:endParaRPr>
          </a:p>
        </p:txBody>
      </p:sp>
      <p:pic>
        <p:nvPicPr>
          <p:cNvPr id="50178" name="Picture 2" descr="https://scontent.fbkk5-2.fna.fbcdn.net/v/t34.0-12/14111651_121832264932557_348050961_n.jpg?oh=7dc01ebb7a89588ed911268314d395a4&amp;oe=57BFC2A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38533" y="2684991"/>
            <a:ext cx="3581399" cy="2462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0180" name="Picture 4" descr="https://scontent.fbkk5-2.fna.fbcdn.net/t31.0-8/14054544_1168480793218158_7464076704627624069_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6534" y="2590799"/>
            <a:ext cx="3836338" cy="2556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377741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th-TH" sz="11200" b="1" u="sng" dirty="0" smtClean="0"/>
              <a:t>ตัว</a:t>
            </a:r>
            <a:r>
              <a:rPr lang="th-TH" sz="11200" b="1" u="sng" dirty="0"/>
              <a:t>แปรต้น</a:t>
            </a:r>
            <a:endParaRPr lang="en-US" sz="11200" b="1" u="sng" dirty="0"/>
          </a:p>
          <a:p>
            <a:pPr marL="0" indent="0">
              <a:buNone/>
            </a:pPr>
            <a:r>
              <a:rPr lang="th-TH" sz="11200" b="1" dirty="0"/>
              <a:t>	เครื่องวิเคราะห์ความเร็วในการวิ่ง </a:t>
            </a:r>
            <a:r>
              <a:rPr lang="en-US" sz="11200" b="1" dirty="0"/>
              <a:t>(Speed </a:t>
            </a:r>
            <a:r>
              <a:rPr lang="en-US" sz="11200" b="1" dirty="0" err="1"/>
              <a:t>Analyser</a:t>
            </a:r>
            <a:r>
              <a:rPr lang="en-US" sz="11200" b="1" dirty="0"/>
              <a:t>)</a:t>
            </a:r>
            <a:endParaRPr lang="th-TH" sz="11200" b="1" dirty="0"/>
          </a:p>
          <a:p>
            <a:pPr marL="0" indent="0">
              <a:buNone/>
            </a:pPr>
            <a:r>
              <a:rPr lang="th-TH" sz="11200" b="1" u="sng" dirty="0" smtClean="0"/>
              <a:t>ตัว</a:t>
            </a:r>
            <a:r>
              <a:rPr lang="th-TH" sz="11200" b="1" u="sng" dirty="0"/>
              <a:t>แปรตาม</a:t>
            </a:r>
            <a:endParaRPr lang="en-US" sz="11200" b="1" u="sng" dirty="0"/>
          </a:p>
          <a:p>
            <a:pPr marL="0" indent="0">
              <a:buNone/>
            </a:pPr>
            <a:r>
              <a:rPr lang="th-TH" sz="11200" b="1" dirty="0" smtClean="0"/>
              <a:t>	1</a:t>
            </a:r>
            <a:r>
              <a:rPr lang="th-TH" sz="11200" b="1" dirty="0"/>
              <a:t>. ความสามารถในการทำงานของเครื่องวิเคราะห์ความเร็วในการวิ่ง </a:t>
            </a:r>
            <a:r>
              <a:rPr lang="en-US" sz="11200" b="1" dirty="0"/>
              <a:t>(Speed </a:t>
            </a:r>
            <a:r>
              <a:rPr lang="en-US" sz="11200" b="1" dirty="0" err="1"/>
              <a:t>Analyser</a:t>
            </a:r>
            <a:r>
              <a:rPr lang="en-US" sz="11200" b="1" dirty="0"/>
              <a:t>)</a:t>
            </a:r>
          </a:p>
          <a:p>
            <a:pPr marL="0" indent="0">
              <a:buNone/>
            </a:pPr>
            <a:r>
              <a:rPr lang="th-TH" sz="11200" b="1" dirty="0" smtClean="0"/>
              <a:t>	2</a:t>
            </a:r>
            <a:r>
              <a:rPr lang="th-TH" sz="11200" b="1" dirty="0"/>
              <a:t>. ผลการทดสอบความเร็วในการวิ่งระยะทาง 50 เมตร ใน 4 ช่วงระยะทาง คือ ตั้งแต่จุดเริ่มต้น</a:t>
            </a:r>
            <a:r>
              <a:rPr lang="th-TH" sz="11200" b="1" dirty="0" smtClean="0"/>
              <a:t>ถึง </a:t>
            </a:r>
          </a:p>
          <a:p>
            <a:pPr marL="0" indent="0">
              <a:buNone/>
            </a:pPr>
            <a:r>
              <a:rPr lang="th-TH" sz="11200" b="1" dirty="0" smtClean="0"/>
              <a:t>               ระยะทาง </a:t>
            </a:r>
            <a:r>
              <a:rPr lang="th-TH" sz="11200" b="1" dirty="0"/>
              <a:t>15 เมตร (ระยะที่ 1) ระยะที่ 15 – 30 เมตร (ระยะที่2) ระยะที่ 30 – 40 เมตร </a:t>
            </a:r>
            <a:endParaRPr lang="th-TH" sz="11200" b="1" dirty="0" smtClean="0"/>
          </a:p>
          <a:p>
            <a:pPr marL="0" indent="0">
              <a:buNone/>
            </a:pPr>
            <a:r>
              <a:rPr lang="th-TH" sz="11200" b="1" dirty="0" smtClean="0"/>
              <a:t>               (</a:t>
            </a:r>
            <a:r>
              <a:rPr lang="th-TH" sz="11200" b="1" dirty="0"/>
              <a:t>ระยะที่ 3) และ ระยะที่ 40 – 50 เมตร (ระยะที่ 4) ทุกระยะ </a:t>
            </a:r>
            <a:r>
              <a:rPr lang="th-TH" sz="11200" b="1" dirty="0" smtClean="0"/>
              <a:t>15,15,10 </a:t>
            </a:r>
            <a:r>
              <a:rPr lang="th-TH" sz="11200" b="1" dirty="0"/>
              <a:t>และ 10 เมตร ตามลำดับ </a:t>
            </a:r>
            <a:endParaRPr lang="en-US" sz="11200" b="1" dirty="0"/>
          </a:p>
          <a:p>
            <a:pPr marL="0" indent="0">
              <a:buNone/>
            </a:pPr>
            <a:r>
              <a:rPr lang="th-TH" sz="11200" b="1" dirty="0" smtClean="0"/>
              <a:t>	3</a:t>
            </a:r>
            <a:r>
              <a:rPr lang="th-TH" sz="11200" b="1" dirty="0"/>
              <a:t>. โปรแกรมการเสริมสร้างสมรรถภาพทางกายที่สัมพันธ์กับทักษะด้านความเร็วในการวิ่ง</a:t>
            </a:r>
            <a:r>
              <a:rPr lang="th-TH" sz="11200" b="1" dirty="0" smtClean="0"/>
              <a:t>ระยะ 50 ม.</a:t>
            </a:r>
          </a:p>
          <a:p>
            <a:pPr marL="0" indent="0">
              <a:buNone/>
            </a:pPr>
            <a:r>
              <a:rPr lang="th-TH" sz="11200" b="1" u="sng" dirty="0" smtClean="0"/>
              <a:t>ตัว</a:t>
            </a:r>
            <a:r>
              <a:rPr lang="th-TH" sz="11200" b="1" u="sng" dirty="0"/>
              <a:t>แปรควบคุม</a:t>
            </a:r>
          </a:p>
          <a:p>
            <a:pPr marL="0" indent="0">
              <a:buNone/>
            </a:pPr>
            <a:r>
              <a:rPr lang="th-TH" sz="11200" b="1" dirty="0" smtClean="0"/>
              <a:t>	</a:t>
            </a:r>
            <a:r>
              <a:rPr lang="en-US" sz="11200" b="1" dirty="0" smtClean="0"/>
              <a:t>1. </a:t>
            </a:r>
            <a:r>
              <a:rPr lang="th-TH" sz="11200" b="1" dirty="0" smtClean="0"/>
              <a:t>ระยะทาง</a:t>
            </a:r>
            <a:r>
              <a:rPr lang="th-TH" sz="11200" b="1" dirty="0"/>
              <a:t>ในการ</a:t>
            </a:r>
            <a:r>
              <a:rPr lang="th-TH" sz="11200" b="1" dirty="0" smtClean="0"/>
              <a:t>วิ่ง</a:t>
            </a:r>
          </a:p>
          <a:p>
            <a:pPr marL="0" indent="0">
              <a:buNone/>
            </a:pPr>
            <a:r>
              <a:rPr lang="th-TH" sz="11200" b="1" dirty="0"/>
              <a:t>	</a:t>
            </a:r>
            <a:r>
              <a:rPr lang="en-US" sz="11200" b="1" dirty="0" smtClean="0"/>
              <a:t>2. </a:t>
            </a:r>
            <a:r>
              <a:rPr lang="th-TH" sz="11200" b="1" dirty="0" smtClean="0"/>
              <a:t>อายุของผู้ทดลองวิ่ง</a:t>
            </a:r>
            <a:endParaRPr lang="en-US" sz="11200" b="1" dirty="0"/>
          </a:p>
          <a:p>
            <a:endParaRPr lang="th-TH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20</a:t>
            </a:fld>
            <a:endParaRPr lang="th-TH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</a:rPr>
              <a:t>ตัวแปรที่ศึกษา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lvl="0">
              <a:buFont typeface="+mj-lt"/>
              <a:buAutoNum type="arabicPeriod"/>
            </a:pPr>
            <a:endParaRPr lang="th-TH" sz="4000" b="1" dirty="0" smtClean="0">
              <a:latin typeface="TH SarabunPSK" pitchFamily="34" charset="-34"/>
              <a:cs typeface="TH SarabunPSK" pitchFamily="34" charset="-34"/>
            </a:endParaRPr>
          </a:p>
          <a:p>
            <a:pPr lvl="0">
              <a:buFont typeface="+mj-lt"/>
              <a:buAutoNum type="arabicPeriod"/>
            </a:pPr>
            <a:endParaRPr lang="th-TH" sz="4000" b="1" dirty="0" smtClean="0">
              <a:latin typeface="TH SarabunPSK" pitchFamily="34" charset="-34"/>
              <a:cs typeface="TH SarabunPSK" pitchFamily="34" charset="-34"/>
            </a:endParaRPr>
          </a:p>
          <a:p>
            <a:pPr lvl="0">
              <a:buFont typeface="+mj-lt"/>
              <a:buAutoNum type="arabicPeriod"/>
            </a:pPr>
            <a:r>
              <a:rPr lang="th-TH" sz="4000" b="1" dirty="0" smtClean="0">
                <a:latin typeface="TH SarabunPSK" pitchFamily="34" charset="-34"/>
                <a:cs typeface="TH SarabunPSK" pitchFamily="34" charset="-34"/>
              </a:rPr>
              <a:t>ศึกษาเอกสารที่เกี่ยวข้อง</a:t>
            </a:r>
            <a:endParaRPr lang="en-US" sz="4000" b="1" dirty="0" smtClean="0">
              <a:latin typeface="TH SarabunPSK" pitchFamily="34" charset="-34"/>
              <a:cs typeface="TH SarabunPSK" pitchFamily="34" charset="-34"/>
            </a:endParaRPr>
          </a:p>
          <a:p>
            <a:pPr lvl="0">
              <a:buFont typeface="+mj-lt"/>
              <a:buAutoNum type="arabicPeriod"/>
            </a:pPr>
            <a:r>
              <a:rPr lang="th-TH" sz="4000" b="1" dirty="0" smtClean="0">
                <a:latin typeface="TH SarabunPSK" pitchFamily="34" charset="-34"/>
                <a:cs typeface="TH SarabunPSK" pitchFamily="34" charset="-34"/>
              </a:rPr>
              <a:t>ศึกษาหาข้อมูลและการทำงานของเครื่องวิเคราะห์ความเร็วในการวิ่ง</a:t>
            </a:r>
            <a:endParaRPr lang="en-US" sz="4000" b="1" dirty="0" smtClean="0">
              <a:latin typeface="TH SarabunPSK" pitchFamily="34" charset="-34"/>
              <a:cs typeface="TH SarabunPSK" pitchFamily="34" charset="-34"/>
            </a:endParaRPr>
          </a:p>
          <a:p>
            <a:pPr lvl="0">
              <a:buFont typeface="+mj-lt"/>
              <a:buAutoNum type="arabicPeriod"/>
            </a:pPr>
            <a:r>
              <a:rPr lang="th-TH" sz="4000" b="1" dirty="0" smtClean="0">
                <a:latin typeface="TH SarabunPSK" pitchFamily="34" charset="-34"/>
                <a:cs typeface="TH SarabunPSK" pitchFamily="34" charset="-34"/>
              </a:rPr>
              <a:t>ศึกษาหาข้อมูลและจัดหาวัสดุอุปกรณ์ที่ต้องใช้ในการเป็นส่วนประกอบ</a:t>
            </a:r>
            <a:endParaRPr lang="en-US" sz="4000" b="1" dirty="0" smtClean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21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ขั้นตอนการออกแบบและสร้าง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sz="4000" b="1" dirty="0" smtClean="0">
                <a:latin typeface="TH SarabunPSK" pitchFamily="34" charset="-34"/>
                <a:cs typeface="TH SarabunPSK" pitchFamily="34" charset="-34"/>
              </a:rPr>
              <a:t>4.</a:t>
            </a:r>
            <a:r>
              <a:rPr lang="th-TH" sz="4000" b="1" dirty="0" smtClean="0">
                <a:latin typeface="TH SarabunPSK" pitchFamily="34" charset="-34"/>
                <a:cs typeface="TH SarabunPSK" pitchFamily="34" charset="-34"/>
              </a:rPr>
              <a:t>ศึกษาหาข้อมูลและจัดทำแผนผังการวางตำแหน่งของส่วนประกอบต่างๆ    ของเครื่องวิเคราะห์ความเร็วในการวิ่ง</a:t>
            </a:r>
            <a:r>
              <a:rPr lang="en-US" sz="4000" b="1" dirty="0" smtClean="0">
                <a:latin typeface="TH SarabunPSK" pitchFamily="34" charset="-34"/>
                <a:cs typeface="TH SarabunPSK" pitchFamily="34" charset="-34"/>
              </a:rPr>
              <a:t> (Speed </a:t>
            </a:r>
            <a:r>
              <a:rPr lang="en-US" sz="4000" b="1" dirty="0" err="1" smtClean="0">
                <a:latin typeface="TH SarabunPSK" pitchFamily="34" charset="-34"/>
                <a:cs typeface="TH SarabunPSK" pitchFamily="34" charset="-34"/>
              </a:rPr>
              <a:t>Analyser</a:t>
            </a:r>
            <a:r>
              <a:rPr lang="en-US" sz="4000" b="1" dirty="0" smtClean="0">
                <a:latin typeface="TH SarabunPSK" pitchFamily="34" charset="-34"/>
                <a:cs typeface="TH SarabunPSK" pitchFamily="34" charset="-34"/>
              </a:rPr>
              <a:t>)</a:t>
            </a:r>
            <a:endParaRPr lang="en-US" sz="4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22</a:t>
            </a:fld>
            <a:endParaRPr lang="th-TH"/>
          </a:p>
        </p:txBody>
      </p:sp>
      <p:pic>
        <p:nvPicPr>
          <p:cNvPr id="9" name="รูปภาพ 8" descr="C:\Users\pin\Downloads\แผนผัง.png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3423708" y="2607372"/>
            <a:ext cx="5711825" cy="37142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ขั้นตอนการออกแบบและสร้าง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sz="4000" b="1" dirty="0" smtClean="0"/>
              <a:t>5.</a:t>
            </a:r>
            <a:r>
              <a:rPr lang="th-TH" sz="4000" b="1" dirty="0" smtClean="0"/>
              <a:t>ศึกษาหาข้อมูลและวางรูปแบบกลไกการทำงานของเครื่องวิเคราะห์ความเร็ว ในการวิ่ง</a:t>
            </a:r>
            <a:r>
              <a:rPr lang="en-US" sz="4000" b="1" dirty="0" smtClean="0"/>
              <a:t> (Speed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)</a:t>
            </a:r>
            <a:r>
              <a:rPr lang="th-TH" sz="4000" b="1" dirty="0" smtClean="0"/>
              <a:t> (โปรแกรมที่ฝังอยู่ใน</a:t>
            </a:r>
            <a:r>
              <a:rPr lang="en-US" sz="4000" b="1" dirty="0" smtClean="0"/>
              <a:t> IPST-</a:t>
            </a:r>
            <a:r>
              <a:rPr lang="en-US" sz="4000" b="1" dirty="0" err="1" smtClean="0"/>
              <a:t>MicroBox</a:t>
            </a:r>
            <a:r>
              <a:rPr lang="th-TH" sz="4000" b="1" dirty="0" smtClean="0"/>
              <a:t>) </a:t>
            </a:r>
            <a:endParaRPr lang="en-US" sz="4000" b="1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23</a:t>
            </a:fld>
            <a:endParaRPr lang="th-TH"/>
          </a:p>
        </p:txBody>
      </p:sp>
      <p:pic>
        <p:nvPicPr>
          <p:cNvPr id="10" name="รูปภาพ 9" descr="C:\Users\pin\Downloads\flowchart(1).png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5283756" y="2548467"/>
            <a:ext cx="1689485" cy="3886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ขั้นตอนการออกแบบและสร้าง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sz="4000" b="1" dirty="0" smtClean="0"/>
              <a:t>6.</a:t>
            </a:r>
            <a:r>
              <a:rPr lang="th-TH" sz="4000" b="1" dirty="0" smtClean="0"/>
              <a:t>นำอุปกรณ์ต่าง ๆ มาประกอบเข้าด้วยกันเป็นวงจรใช้ในการทำงานของเครื่องวิเคราะห์ความเร็วในการวิ่ง</a:t>
            </a:r>
            <a:r>
              <a:rPr lang="en-US" sz="4000" b="1" dirty="0" smtClean="0"/>
              <a:t> (Speed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)</a:t>
            </a:r>
            <a:endParaRPr lang="th-TH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24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ขั้นตอนการออกแบบและสร้าง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 smtClean="0"/>
              <a:t>7.</a:t>
            </a:r>
            <a:r>
              <a:rPr lang="th-TH" sz="4000" b="1" dirty="0" smtClean="0"/>
              <a:t> เขียนโปรแกรมเข้าไปใน </a:t>
            </a:r>
            <a:r>
              <a:rPr lang="en-US" sz="4000" b="1" dirty="0" smtClean="0"/>
              <a:t>IPST-</a:t>
            </a:r>
            <a:r>
              <a:rPr lang="en-US" sz="4000" b="1" dirty="0" err="1" smtClean="0"/>
              <a:t>MicroBox</a:t>
            </a:r>
            <a:r>
              <a:rPr lang="th-TH" sz="4000" b="1" dirty="0" smtClean="0"/>
              <a:t> ตามขั้นตอนดังต่อไปนี้</a:t>
            </a:r>
          </a:p>
          <a:p>
            <a:pPr marL="685800" lvl="2">
              <a:spcBef>
                <a:spcPts val="1000"/>
              </a:spcBef>
              <a:buNone/>
            </a:pPr>
            <a:r>
              <a:rPr lang="en-US" sz="4000" b="1" dirty="0" smtClean="0"/>
              <a:t>7.1 </a:t>
            </a:r>
            <a:r>
              <a:rPr lang="th-TH" sz="4000" b="1" dirty="0" smtClean="0"/>
              <a:t>เขียนโปรแกรมตาม </a:t>
            </a:r>
            <a:r>
              <a:rPr lang="en-US" sz="4000" b="1" dirty="0" smtClean="0"/>
              <a:t>flowchart </a:t>
            </a:r>
            <a:r>
              <a:rPr lang="th-TH" sz="4000" b="1" dirty="0" smtClean="0"/>
              <a:t>ที่ได้ออกแบบไว้ในข้อ </a:t>
            </a:r>
            <a:r>
              <a:rPr lang="en-US" sz="4000" b="1" dirty="0" smtClean="0"/>
              <a:t>5</a:t>
            </a:r>
            <a:r>
              <a:rPr lang="th-TH" sz="4000" b="1" dirty="0" smtClean="0"/>
              <a:t> โดยใช้ </a:t>
            </a:r>
          </a:p>
          <a:p>
            <a:pPr marL="685800" lvl="2">
              <a:spcBef>
                <a:spcPts val="1000"/>
              </a:spcBef>
              <a:buNone/>
            </a:pPr>
            <a:r>
              <a:rPr lang="th-TH" sz="4000" b="1" dirty="0" smtClean="0"/>
              <a:t>     โปรแกรม</a:t>
            </a:r>
            <a:r>
              <a:rPr lang="en-US" sz="4000" b="1" dirty="0" smtClean="0"/>
              <a:t> AVR Studio 4.18</a:t>
            </a:r>
          </a:p>
          <a:p>
            <a:pPr>
              <a:buNone/>
            </a:pPr>
            <a:endParaRPr lang="en-US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25</a:t>
            </a:fld>
            <a:endParaRPr lang="th-TH"/>
          </a:p>
        </p:txBody>
      </p:sp>
      <p:pic>
        <p:nvPicPr>
          <p:cNvPr id="9" name="รูปภาพ 8"/>
          <p:cNvPicPr/>
          <p:nvPr/>
        </p:nvPicPr>
        <p:blipFill rotWithShape="1"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t="2304"/>
          <a:stretch/>
        </p:blipFill>
        <p:spPr bwMode="auto">
          <a:xfrm>
            <a:off x="6212038" y="2660121"/>
            <a:ext cx="4557562" cy="38097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/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ขั้นตอนการออกแบบและสร้าง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 smtClean="0"/>
              <a:t>7.2 </a:t>
            </a:r>
            <a:r>
              <a:rPr lang="th-TH" sz="4000" b="1" dirty="0" smtClean="0"/>
              <a:t>ปรับการตั้งค่าของโปรแกรมต่าง ๆ ตามคู่มือของ </a:t>
            </a:r>
            <a:r>
              <a:rPr lang="en-US" sz="4000" b="1" dirty="0" smtClean="0"/>
              <a:t>IPST-</a:t>
            </a:r>
            <a:r>
              <a:rPr lang="en-US" sz="4000" b="1" dirty="0" err="1" smtClean="0"/>
              <a:t>MicroBox</a:t>
            </a:r>
            <a:endParaRPr lang="en-US" sz="4000" b="1" dirty="0" smtClean="0"/>
          </a:p>
          <a:p>
            <a:pPr>
              <a:buNone/>
            </a:pPr>
            <a:r>
              <a:rPr lang="en-US" sz="4000" b="1" dirty="0" smtClean="0"/>
              <a:t>7.3 Compile </a:t>
            </a:r>
            <a:r>
              <a:rPr lang="th-TH" sz="4000" b="1" dirty="0" smtClean="0"/>
              <a:t>โปรแกรมที่ได้เขียนมาในข้อที่ </a:t>
            </a:r>
            <a:r>
              <a:rPr lang="en-US" sz="4000" b="1" dirty="0" smtClean="0"/>
              <a:t>7.1</a:t>
            </a:r>
          </a:p>
          <a:p>
            <a:pPr>
              <a:buNone/>
            </a:pPr>
            <a:r>
              <a:rPr lang="en-US" sz="4000" b="1" dirty="0" smtClean="0"/>
              <a:t>7.4 </a:t>
            </a:r>
            <a:r>
              <a:rPr lang="th-TH" sz="4000" b="1" dirty="0" smtClean="0"/>
              <a:t>นำ </a:t>
            </a:r>
            <a:r>
              <a:rPr lang="en-US" sz="4000" b="1" dirty="0" smtClean="0"/>
              <a:t>IPST-</a:t>
            </a:r>
            <a:r>
              <a:rPr lang="en-US" sz="4000" b="1" dirty="0" err="1" smtClean="0"/>
              <a:t>MicroBox</a:t>
            </a:r>
            <a:r>
              <a:rPr lang="en-US" sz="4000" b="1" dirty="0" smtClean="0"/>
              <a:t> </a:t>
            </a:r>
            <a:r>
              <a:rPr lang="th-TH" sz="4000" b="1" dirty="0" smtClean="0"/>
              <a:t>ต่อเข้ากับคอมพิวเตอร์โดยต่อสายดังรูปต่อไปนี้</a:t>
            </a:r>
            <a:endParaRPr lang="en-US" sz="4000" b="1" dirty="0" smtClean="0"/>
          </a:p>
          <a:p>
            <a:pPr lvl="0">
              <a:buNone/>
            </a:pPr>
            <a:endParaRPr lang="th-TH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26</a:t>
            </a:fld>
            <a:endParaRPr lang="th-TH"/>
          </a:p>
        </p:txBody>
      </p:sp>
      <p:pic>
        <p:nvPicPr>
          <p:cNvPr id="9" name="รูปภาพ 8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4419671" y="3327400"/>
            <a:ext cx="3649062" cy="311487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ขั้นตอนการออกแบบและสร้าง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 smtClean="0"/>
              <a:t>7.5 </a:t>
            </a:r>
            <a:r>
              <a:rPr lang="th-TH" sz="4000" b="1" dirty="0" smtClean="0"/>
              <a:t>นำโปรแกรมเข้าไปใน </a:t>
            </a:r>
            <a:r>
              <a:rPr lang="en-US" sz="4000" b="1" dirty="0" smtClean="0"/>
              <a:t>IPST - </a:t>
            </a:r>
            <a:r>
              <a:rPr lang="en-US" sz="4000" b="1" dirty="0" err="1" smtClean="0"/>
              <a:t>MicroBox</a:t>
            </a:r>
            <a:r>
              <a:rPr lang="en-US" sz="4000" b="1" dirty="0" smtClean="0"/>
              <a:t> </a:t>
            </a:r>
            <a:r>
              <a:rPr lang="th-TH" sz="4000" b="1" dirty="0" smtClean="0"/>
              <a:t>โดยใช้ </a:t>
            </a:r>
            <a:r>
              <a:rPr lang="en-US" sz="4000" b="1" dirty="0" err="1" smtClean="0"/>
              <a:t>AVRprog</a:t>
            </a:r>
            <a:r>
              <a:rPr lang="en-US" sz="4000" b="1" dirty="0" smtClean="0"/>
              <a:t> </a:t>
            </a:r>
            <a:r>
              <a:rPr lang="th-TH" sz="4000" b="1" dirty="0" smtClean="0"/>
              <a:t>ตามขั้นตอน</a:t>
            </a:r>
          </a:p>
          <a:p>
            <a:pPr indent="312738">
              <a:buNone/>
              <a:tabLst>
                <a:tab pos="541338" algn="l"/>
              </a:tabLst>
            </a:pPr>
            <a:r>
              <a:rPr lang="th-TH" sz="4000" b="1" dirty="0" smtClean="0"/>
              <a:t>ดังต่อไปนี้</a:t>
            </a:r>
            <a:endParaRPr lang="en-US" sz="4000" b="1" dirty="0" smtClean="0"/>
          </a:p>
          <a:p>
            <a:pPr lvl="0">
              <a:buNone/>
            </a:pPr>
            <a:endParaRPr lang="th-TH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27</a:t>
            </a:fld>
            <a:endParaRPr lang="th-TH"/>
          </a:p>
        </p:txBody>
      </p:sp>
      <p:pic>
        <p:nvPicPr>
          <p:cNvPr id="10" name="รูปภาพ 9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3440238" y="2059514"/>
            <a:ext cx="5587949" cy="4265085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ขั้นตอนการออกแบบและสร้าง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sz="4000" b="1" dirty="0" smtClean="0"/>
              <a:t>8.</a:t>
            </a:r>
            <a:r>
              <a:rPr lang="th-TH" sz="4000" b="1" dirty="0" smtClean="0"/>
              <a:t>ทดสอบการทำงานของเครื่องวิเคราะห์ความเร็วในการวิ่ง</a:t>
            </a:r>
            <a:r>
              <a:rPr lang="en-US" sz="4000" b="1" dirty="0" smtClean="0"/>
              <a:t> (Speed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)</a:t>
            </a:r>
            <a:r>
              <a:rPr lang="th-TH" sz="4000" b="1" dirty="0" smtClean="0"/>
              <a:t> โดยการจำลองในพื้นที่ขนาดเล็ก</a:t>
            </a:r>
            <a:endParaRPr lang="en-US" sz="4000" b="1" dirty="0" smtClean="0"/>
          </a:p>
          <a:p>
            <a:pPr lvl="0">
              <a:buNone/>
            </a:pPr>
            <a:r>
              <a:rPr lang="en-US" sz="4000" b="1" dirty="0" smtClean="0"/>
              <a:t>9.</a:t>
            </a:r>
            <a:r>
              <a:rPr lang="th-TH" sz="4000" b="1" dirty="0" smtClean="0"/>
              <a:t>ทดสอบการทำงานของเครื่องวิเคราะห์ความเร็วในการวิ่ง</a:t>
            </a:r>
            <a:r>
              <a:rPr lang="en-US" sz="4000" b="1" dirty="0" smtClean="0"/>
              <a:t> (Speed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)</a:t>
            </a:r>
            <a:r>
              <a:rPr lang="th-TH" sz="4000" b="1" dirty="0" smtClean="0"/>
              <a:t> โดยวางและติดตั้งตามตำแหน่งที่กำหนดตามระยะจริง 50 เมตร</a:t>
            </a:r>
            <a:endParaRPr lang="en-US" sz="4000" b="1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28</a:t>
            </a:fld>
            <a:endParaRPr lang="th-TH"/>
          </a:p>
        </p:txBody>
      </p:sp>
      <p:pic>
        <p:nvPicPr>
          <p:cNvPr id="9" name="รูปภาพ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3958" y="3771794"/>
            <a:ext cx="4731174" cy="26612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ขั้นตอนการออกแบบและสร้าง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marL="742950" lvl="0" indent="-742950">
              <a:buAutoNum type="arabicPeriod"/>
            </a:pPr>
            <a:r>
              <a:rPr lang="th-TH" sz="4000" b="1" dirty="0" smtClean="0"/>
              <a:t>ทำในลักษณะเดียวกับขั้นตอนการทดสอบการทำงานของเครื่องวิเคราะห์ความเร็วในการวิ่ง</a:t>
            </a:r>
            <a:r>
              <a:rPr lang="en-US" sz="4000" b="1" dirty="0" smtClean="0"/>
              <a:t> (Speed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)</a:t>
            </a:r>
            <a:r>
              <a:rPr lang="th-TH" sz="4000" b="1" dirty="0" smtClean="0"/>
              <a:t> แต่จะเปรียบเทียบเวลาที่ได้จากเครื่อง </a:t>
            </a:r>
            <a:r>
              <a:rPr lang="en-US" sz="4000" b="1" dirty="0" smtClean="0"/>
              <a:t>Speed </a:t>
            </a:r>
            <a:r>
              <a:rPr lang="en-US" sz="4000" b="1" dirty="0" err="1" smtClean="0"/>
              <a:t>Analyser</a:t>
            </a:r>
            <a:r>
              <a:rPr lang="th-TH" sz="4000" b="1" dirty="0" smtClean="0"/>
              <a:t> และนาฬิกาจับเวลาแบบดิจิตอล</a:t>
            </a:r>
          </a:p>
          <a:p>
            <a:pPr marL="742950" lvl="0" indent="-742950">
              <a:buNone/>
            </a:pPr>
            <a:endParaRPr lang="th-TH" sz="4000" b="1" dirty="0" smtClean="0"/>
          </a:p>
          <a:p>
            <a:pPr marL="742950" lvl="0" indent="-742950">
              <a:buAutoNum type="arabicPeriod" startAt="2"/>
            </a:pPr>
            <a:r>
              <a:rPr lang="th-TH" sz="4000" b="1" dirty="0" smtClean="0"/>
              <a:t>ทำการทดสอบจับเวลาผู้เข้ารับการทดสอบในแต่ละระยะโดยใช้นาฬิกาดิจิตอลโดยมีผู้จับเวลา จำนวน </a:t>
            </a:r>
            <a:r>
              <a:rPr lang="en-US" sz="4000" b="1" dirty="0" smtClean="0"/>
              <a:t>3 </a:t>
            </a:r>
            <a:r>
              <a:rPr lang="th-TH" sz="4000" b="1" dirty="0" smtClean="0"/>
              <a:t>คน ยืนอยู่ที่ระยะเดียวกัน</a:t>
            </a:r>
            <a:r>
              <a:rPr lang="th-TH" sz="4000" b="1" dirty="0" smtClean="0">
                <a:latin typeface="TH SarabunPSK" pitchFamily="34" charset="-34"/>
                <a:cs typeface="TH SarabunPSK" pitchFamily="34" charset="-34"/>
              </a:rPr>
              <a:t>  ใน 4 ช่วงระยะทาง คือ ทุกระยะ 15 , 15 , 10 และ 10 เมตร ตามลำดับ </a:t>
            </a:r>
            <a:endParaRPr lang="th-TH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29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ขั้นตอนการศึกษาและหาประสิทธิภาพ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  <a:latin typeface="Angsana New" panose="02020603050405020304" pitchFamily="18" charset="-34"/>
                <a:cs typeface="+mn-cs"/>
              </a:rPr>
              <a:t>สมรรถภาพทางกาย</a:t>
            </a:r>
            <a:endParaRPr lang="en-US" dirty="0"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800" y="1594534"/>
            <a:ext cx="11087100" cy="4977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th-TH" sz="3600" b="1" dirty="0" smtClean="0"/>
              <a:t> </a:t>
            </a:r>
            <a:r>
              <a:rPr lang="th-TH" sz="5400" b="1" dirty="0" smtClean="0"/>
              <a:t>สมรรถภาพทางกาย </a:t>
            </a:r>
            <a:r>
              <a:rPr lang="en-US" sz="5400" b="1" dirty="0" smtClean="0"/>
              <a:t>(physical fitness)</a:t>
            </a:r>
            <a:r>
              <a:rPr lang="th-TH" sz="5400" b="1" dirty="0" smtClean="0"/>
              <a:t> หมายถึง </a:t>
            </a:r>
            <a:r>
              <a:rPr lang="en-US" sz="5400" b="1" dirty="0" smtClean="0"/>
              <a:t>“</a:t>
            </a:r>
            <a:r>
              <a:rPr lang="th-TH" sz="5400" b="1" dirty="0" smtClean="0"/>
              <a:t>สภาพร่างกายที่สามารถประกอบกิจกรรมต่างๆ ได้อย่างมีประสิทธิภาพ และรวมถึงคุณลักษณะต่าง ๆ ของการมีสุขภาพและความเป็นอยู่ที่ดี</a:t>
            </a:r>
            <a:br>
              <a:rPr lang="th-TH" sz="5400" b="1" dirty="0" smtClean="0"/>
            </a:br>
            <a:endParaRPr lang="en-US" sz="54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</a:t>
            </a:fld>
            <a:endParaRPr lang="th-TH"/>
          </a:p>
        </p:txBody>
      </p:sp>
      <p:pic>
        <p:nvPicPr>
          <p:cNvPr id="5122" name="Picture 2" descr="https://sites.google.com/site/wanneenunkeaw/_/rsrc/1468753974166/bth-thi-6-smrrthphaph-thang-kay-pheux-sukhphaph/02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52468" y="3841611"/>
            <a:ext cx="2201332" cy="2406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4" name="Picture 4" descr="http://1.bp.blogspot.com/-V3PiCjAzjPY/U__d7n-FH_I/AAAAAAAABPk/dUn2NlZ1M5Y/s1600/%E0%B8%81%E0%B8%B2%E0%B8%A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8767" y="4736570"/>
            <a:ext cx="1876425" cy="1219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6" name="Picture 6" descr="https://sites.google.com/site/healtheducation470/_/rsrc/1350738823152/config/elearning-20110302-143857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02959" y="4289689"/>
            <a:ext cx="1841500" cy="174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://2.bp.blogspot.com/-sNGbUR-0CFM/Tm3dUKgZ3MI/AAAAAAAAAB4/HA6scBx202c/s1600/shapeimage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388" y="4585988"/>
            <a:ext cx="2564343" cy="1453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000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marL="742950" lvl="0" indent="-742950">
              <a:buNone/>
            </a:pPr>
            <a:r>
              <a:rPr lang="th-TH" sz="4000" b="1" dirty="0" smtClean="0"/>
              <a:t>3.    ให้ผู้เข้ารับการทดสอบวิ่งตามระยะทาง 15,30,40 และ 50 เมตร ตามลำดับ  เป็นจำนวน </a:t>
            </a:r>
            <a:r>
              <a:rPr lang="en-US" sz="4000" b="1" dirty="0" smtClean="0"/>
              <a:t>3 </a:t>
            </a:r>
            <a:r>
              <a:rPr lang="th-TH" sz="4000" b="1" dirty="0" smtClean="0"/>
              <a:t>รอบ โดยในการวิ่งแต่ละรอบให้ผู้เข้ารับการทดสอบ พักจนหายเหนื่อยก่อนวิ่งรอบต่อไป</a:t>
            </a:r>
          </a:p>
          <a:p>
            <a:pPr marL="742950" lvl="0" indent="-742950">
              <a:buNone/>
            </a:pPr>
            <a:r>
              <a:rPr lang="th-TH" sz="4000" b="1" dirty="0" smtClean="0"/>
              <a:t>4.    ทำการทดสอบจนครบ </a:t>
            </a:r>
            <a:r>
              <a:rPr lang="en-US" sz="4000" b="1" dirty="0" smtClean="0"/>
              <a:t>4 </a:t>
            </a:r>
            <a:r>
              <a:rPr lang="th-TH" sz="4000" b="1" dirty="0" smtClean="0"/>
              <a:t>ระยะ จะพบว่าผู้จับเวลาแต่ละคนมีการจับเวลาในการวิ่งของผู้เข้ารับการทดสอบได้แตกต่างกัน ดังตารางต่อไปนี้</a:t>
            </a:r>
          </a:p>
          <a:p>
            <a:pPr marL="742950" lvl="0" indent="-742950">
              <a:buAutoNum type="arabicPeriod" startAt="2"/>
            </a:pPr>
            <a:endParaRPr lang="th-TH" sz="4000" b="1" dirty="0" smtClean="0"/>
          </a:p>
          <a:p>
            <a:pPr marL="742950" lvl="0" indent="-742950">
              <a:buAutoNum type="arabicPeriod"/>
            </a:pPr>
            <a:endParaRPr lang="th-TH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30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ขั้นตอนการศึกษาและหาประสิทธิภาพ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ตัวยึดเนื้อหา 7"/>
          <p:cNvGraphicFramePr>
            <a:graphicFrameLocks noGrp="1"/>
          </p:cNvGraphicFramePr>
          <p:nvPr>
            <p:ph sz="half" idx="1"/>
          </p:nvPr>
        </p:nvGraphicFramePr>
        <p:xfrm>
          <a:off x="537408" y="2591469"/>
          <a:ext cx="11059052" cy="3017520"/>
        </p:xfrm>
        <a:graphic>
          <a:graphicData uri="http://schemas.openxmlformats.org/drawingml/2006/table">
            <a:tbl>
              <a:tblPr/>
              <a:tblGrid>
                <a:gridCol w="2764763"/>
                <a:gridCol w="2764763"/>
                <a:gridCol w="2764763"/>
                <a:gridCol w="2764763"/>
              </a:tblGrid>
              <a:tr h="50010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3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ผู้จับเวลาคนที่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เวลาในช่วงระยะทาง  0 – 15 เมตร (วินาที)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501923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1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2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</a:t>
                      </a:r>
                      <a:r>
                        <a:rPr lang="th-TH" sz="33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019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3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1.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3.02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3.06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2.87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019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3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2.91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2.39</a:t>
                      </a:r>
                      <a:endParaRPr lang="en-US" sz="33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3.05</a:t>
                      </a:r>
                      <a:endParaRPr lang="en-US" sz="33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019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3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3.19</a:t>
                      </a:r>
                      <a:endParaRPr lang="en-US" sz="33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2.84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2.94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019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3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ค่าเฉลี่ย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3.04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2.76</a:t>
                      </a:r>
                      <a:endParaRPr lang="en-US" sz="33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2.95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31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ขั้นตอนการศึกษาและหาประสิทธิภาพ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การจับเวลาด้วยนาฬิกาดิจิตอลโดยใช้ผู้จับเวลา </a:t>
            </a:r>
            <a:r>
              <a:rPr lang="en-US" sz="3600" b="1" u="sng" dirty="0" smtClean="0"/>
              <a:t>3 </a:t>
            </a:r>
            <a:r>
              <a:rPr lang="th-TH" sz="3600" b="1" u="sng" dirty="0" smtClean="0"/>
              <a:t>คน ในช่วงระยะทาง </a:t>
            </a:r>
            <a:r>
              <a:rPr lang="en-US" sz="3600" b="1" u="sng" dirty="0" smtClean="0"/>
              <a:t>0-15 </a:t>
            </a:r>
            <a:r>
              <a:rPr lang="th-TH" sz="3600" b="1" u="sng" dirty="0" smtClean="0"/>
              <a:t>เมตร</a:t>
            </a:r>
            <a:endParaRPr lang="en-US" sz="3600" b="1" u="sng" dirty="0" smtClean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32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ขั้นตอนการศึกษาและหาประสิทธิภาพ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การจับเวลาด้วยนาฬิกาดิจิตอลโดยใช้ผู้จับเวลา </a:t>
            </a:r>
            <a:r>
              <a:rPr lang="en-US" sz="3600" b="1" u="sng" dirty="0" smtClean="0"/>
              <a:t>3 </a:t>
            </a:r>
            <a:r>
              <a:rPr lang="th-TH" sz="3600" b="1" u="sng" dirty="0" smtClean="0"/>
              <a:t>คน ในช่วงระยะทาง </a:t>
            </a:r>
            <a:r>
              <a:rPr lang="en-US" sz="3600" b="1" u="sng" dirty="0" smtClean="0"/>
              <a:t>0-15 </a:t>
            </a:r>
            <a:r>
              <a:rPr lang="th-TH" sz="3600" b="1" u="sng" dirty="0" smtClean="0"/>
              <a:t>เมตร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2" name="ตัวยึดเนื้อหา 11"/>
          <p:cNvGraphicFramePr>
            <a:graphicFrameLocks noGrp="1"/>
          </p:cNvGraphicFramePr>
          <p:nvPr>
            <p:ph sz="half" idx="1"/>
          </p:nvPr>
        </p:nvGraphicFramePr>
        <p:xfrm>
          <a:off x="821266" y="2108199"/>
          <a:ext cx="10320867" cy="4170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33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ขั้นตอนการศึกษาและหาประสิทธิภาพ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" name="ตัวยึดเนื้อหา 9"/>
          <p:cNvGraphicFramePr>
            <a:graphicFrameLocks noGrp="1"/>
          </p:cNvGraphicFramePr>
          <p:nvPr>
            <p:ph sz="half" idx="1"/>
          </p:nvPr>
        </p:nvGraphicFramePr>
        <p:xfrm>
          <a:off x="524933" y="2535441"/>
          <a:ext cx="11088996" cy="2976360"/>
        </p:xfrm>
        <a:graphic>
          <a:graphicData uri="http://schemas.openxmlformats.org/drawingml/2006/table">
            <a:tbl>
              <a:tblPr/>
              <a:tblGrid>
                <a:gridCol w="2772249"/>
                <a:gridCol w="2772249"/>
                <a:gridCol w="2772249"/>
                <a:gridCol w="2772249"/>
              </a:tblGrid>
              <a:tr h="49606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ผู้จับเวลาคนที่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เวลาในช่วงระยะทาง  0 – 30 เมตร (วินาที)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49606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1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2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</a:t>
                      </a:r>
                      <a:r>
                        <a:rPr lang="th-TH" sz="32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60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1.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4.89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4.99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5.20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960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4.93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4.93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6.20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960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5.11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5.23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5.23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960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ค่าเฉลี่ย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4.98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5.05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5.54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การจับเวลาด้วยนาฬิกาดิจิตอลโดยใช้ผู้จับเวลา </a:t>
            </a:r>
            <a:r>
              <a:rPr lang="en-US" sz="3600" b="1" u="sng" dirty="0" smtClean="0"/>
              <a:t>3 </a:t>
            </a:r>
            <a:r>
              <a:rPr lang="th-TH" sz="3600" b="1" u="sng" dirty="0" smtClean="0"/>
              <a:t>คน ในช่วงระยะทาง </a:t>
            </a:r>
            <a:r>
              <a:rPr lang="en-US" sz="3600" b="1" u="sng" dirty="0" smtClean="0"/>
              <a:t>15-30 </a:t>
            </a:r>
            <a:r>
              <a:rPr lang="th-TH" sz="3600" b="1" u="sng" dirty="0" smtClean="0"/>
              <a:t>เมตร</a:t>
            </a:r>
            <a:endParaRPr lang="en-US" sz="3600" b="1" u="sng" dirty="0" smtClean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34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ขั้นตอนการศึกษาและหาประสิทธิภาพ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การจับเวลาด้วยนาฬิกาดิจิตอลโดยใช้ผู้จับเวลา </a:t>
            </a:r>
            <a:r>
              <a:rPr lang="en-US" sz="3600" b="1" u="sng" dirty="0" smtClean="0"/>
              <a:t>3 </a:t>
            </a:r>
            <a:r>
              <a:rPr lang="th-TH" sz="3600" b="1" u="sng" dirty="0" smtClean="0"/>
              <a:t>คน ในช่วงระยะทาง </a:t>
            </a:r>
            <a:r>
              <a:rPr lang="en-US" sz="3600" b="1" u="sng" dirty="0" smtClean="0"/>
              <a:t>15-30 </a:t>
            </a:r>
            <a:r>
              <a:rPr lang="th-TH" sz="3600" b="1" u="sng" dirty="0" smtClean="0"/>
              <a:t>เมตร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2" name="ตัวยึดเนื้อหา 11"/>
          <p:cNvGraphicFramePr>
            <a:graphicFrameLocks noGrp="1"/>
          </p:cNvGraphicFramePr>
          <p:nvPr>
            <p:ph sz="half" idx="1"/>
          </p:nvPr>
        </p:nvGraphicFramePr>
        <p:xfrm>
          <a:off x="821266" y="2108199"/>
          <a:ext cx="10320867" cy="4170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35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ขั้นตอนการศึกษาและหาประสิทธิภาพ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" name="ตัวยึดเนื้อหา 8"/>
          <p:cNvGraphicFramePr>
            <a:graphicFrameLocks noGrp="1"/>
          </p:cNvGraphicFramePr>
          <p:nvPr>
            <p:ph sz="half" idx="1"/>
          </p:nvPr>
        </p:nvGraphicFramePr>
        <p:xfrm>
          <a:off x="492099" y="2573869"/>
          <a:ext cx="11135092" cy="2988732"/>
        </p:xfrm>
        <a:graphic>
          <a:graphicData uri="http://schemas.openxmlformats.org/drawingml/2006/table">
            <a:tbl>
              <a:tblPr/>
              <a:tblGrid>
                <a:gridCol w="2783773"/>
                <a:gridCol w="2783773"/>
                <a:gridCol w="2783773"/>
                <a:gridCol w="2783773"/>
              </a:tblGrid>
              <a:tr h="498122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ผู้จับเวลาคนที่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เวลาในช่วงระยะทาง  0 – 40 เมตร (วินาที)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498122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1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2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</a:t>
                      </a:r>
                      <a:r>
                        <a:rPr lang="th-TH" sz="32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98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1.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6.88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6.16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6.37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98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6.01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6.24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6.47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98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6.11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6.28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6.32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98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ค่าเฉลี่ย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6.33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6.23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6.39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การจับเวลาด้วยนาฬิกาดิจิตอลโดยใช้ผู้จับเวลา </a:t>
            </a:r>
            <a:r>
              <a:rPr lang="en-US" sz="3600" b="1" u="sng" dirty="0" smtClean="0"/>
              <a:t>3 </a:t>
            </a:r>
            <a:r>
              <a:rPr lang="th-TH" sz="3600" b="1" u="sng" dirty="0" smtClean="0"/>
              <a:t>คน ในช่วงระยะทาง </a:t>
            </a:r>
            <a:r>
              <a:rPr lang="en-US" sz="3600" b="1" u="sng" dirty="0" smtClean="0"/>
              <a:t>30-40 </a:t>
            </a:r>
            <a:r>
              <a:rPr lang="th-TH" sz="3600" b="1" u="sng" dirty="0" smtClean="0"/>
              <a:t>เมตร</a:t>
            </a:r>
            <a:endParaRPr lang="en-US" sz="3600" b="1" u="sng" dirty="0" smtClean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36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ขั้นตอนการศึกษาและหาประสิทธิภาพ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การจับเวลาด้วยนาฬิกาดิจิตอลโดยใช้ผู้จับเวลา </a:t>
            </a:r>
            <a:r>
              <a:rPr lang="en-US" sz="3600" b="1" u="sng" dirty="0" smtClean="0"/>
              <a:t>3 </a:t>
            </a:r>
            <a:r>
              <a:rPr lang="th-TH" sz="3600" b="1" u="sng" dirty="0" smtClean="0"/>
              <a:t>คน ในช่วงระยะทาง </a:t>
            </a:r>
            <a:r>
              <a:rPr lang="en-US" sz="3600" b="1" u="sng" dirty="0" smtClean="0"/>
              <a:t>30-40 </a:t>
            </a:r>
            <a:r>
              <a:rPr lang="th-TH" sz="3600" b="1" u="sng" dirty="0" smtClean="0"/>
              <a:t>เมตร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2" name="ตัวยึดเนื้อหา 11"/>
          <p:cNvGraphicFramePr>
            <a:graphicFrameLocks noGrp="1"/>
          </p:cNvGraphicFramePr>
          <p:nvPr>
            <p:ph sz="half" idx="1"/>
          </p:nvPr>
        </p:nvGraphicFramePr>
        <p:xfrm>
          <a:off x="821266" y="2108199"/>
          <a:ext cx="10320867" cy="4170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37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ขั้นตอนการศึกษาและหาประสิทธิภาพ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" name="ตัวยึดเนื้อหา 8"/>
          <p:cNvGraphicFramePr>
            <a:graphicFrameLocks noGrp="1"/>
          </p:cNvGraphicFramePr>
          <p:nvPr>
            <p:ph sz="half" idx="1"/>
          </p:nvPr>
        </p:nvGraphicFramePr>
        <p:xfrm>
          <a:off x="482601" y="2476174"/>
          <a:ext cx="11032064" cy="2961078"/>
        </p:xfrm>
        <a:graphic>
          <a:graphicData uri="http://schemas.openxmlformats.org/drawingml/2006/table">
            <a:tbl>
              <a:tblPr/>
              <a:tblGrid>
                <a:gridCol w="2758016"/>
                <a:gridCol w="2758016"/>
                <a:gridCol w="2758016"/>
                <a:gridCol w="2758016"/>
              </a:tblGrid>
              <a:tr h="493513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1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ผู้จับเวลาคนที่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เวลาในช่วงระยะทาง  0 – 50 เมตร (วินาที)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493513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1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2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</a:t>
                      </a:r>
                      <a:r>
                        <a:rPr lang="th-TH" sz="31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935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1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1.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7.70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8.40</a:t>
                      </a:r>
                      <a:endParaRPr lang="en-US" sz="31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8.12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935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1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7.61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8.50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8.10</a:t>
                      </a:r>
                      <a:endParaRPr lang="en-US" sz="31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935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1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7.76</a:t>
                      </a:r>
                      <a:endParaRPr lang="en-US" sz="31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8.50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8.27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935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1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ค่าเฉลี่ย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7.69</a:t>
                      </a:r>
                      <a:endParaRPr lang="en-US" sz="31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8.47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8.16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การจับเวลาด้วยนาฬิกาดิจิตอลโดยใช้ผู้จับเวลา </a:t>
            </a:r>
            <a:r>
              <a:rPr lang="en-US" sz="3600" b="1" u="sng" dirty="0" smtClean="0"/>
              <a:t>3 </a:t>
            </a:r>
            <a:r>
              <a:rPr lang="th-TH" sz="3600" b="1" u="sng" dirty="0" smtClean="0"/>
              <a:t>คน ในช่วงระยะทาง </a:t>
            </a:r>
            <a:r>
              <a:rPr lang="en-US" sz="3600" b="1" u="sng" dirty="0" smtClean="0"/>
              <a:t>40-50 </a:t>
            </a:r>
            <a:r>
              <a:rPr lang="th-TH" sz="3600" b="1" u="sng" dirty="0" smtClean="0"/>
              <a:t>เมตร</a:t>
            </a:r>
            <a:endParaRPr lang="en-US" sz="3600" b="1" u="sng" dirty="0" smtClean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38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ขั้นตอนการศึกษาและหาประสิทธิภาพ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การจับเวลาด้วยนาฬิกาดิจิตอลโดยใช้ผู้จับเวลา </a:t>
            </a:r>
            <a:r>
              <a:rPr lang="en-US" sz="3600" b="1" u="sng" dirty="0" smtClean="0"/>
              <a:t>3 </a:t>
            </a:r>
            <a:r>
              <a:rPr lang="th-TH" sz="3600" b="1" u="sng" dirty="0" smtClean="0"/>
              <a:t>คน ในช่วงระยะทาง </a:t>
            </a:r>
            <a:r>
              <a:rPr lang="en-US" sz="3600" b="1" u="sng" smtClean="0"/>
              <a:t>40-50 </a:t>
            </a:r>
            <a:r>
              <a:rPr lang="th-TH" sz="3600" b="1" u="sng" dirty="0" smtClean="0"/>
              <a:t>เมตร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2" name="ตัวยึดเนื้อหา 11"/>
          <p:cNvGraphicFramePr>
            <a:graphicFrameLocks noGrp="1"/>
          </p:cNvGraphicFramePr>
          <p:nvPr>
            <p:ph sz="half" idx="1"/>
          </p:nvPr>
        </p:nvGraphicFramePr>
        <p:xfrm>
          <a:off x="821266" y="2108199"/>
          <a:ext cx="10320867" cy="4170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sz="4000" b="1" dirty="0" smtClean="0"/>
              <a:t>1.</a:t>
            </a:r>
            <a:r>
              <a:rPr lang="th-TH" sz="4000" b="1" dirty="0" smtClean="0"/>
              <a:t>นำผู้เข้ารับการทดสอบในการวิ่งไปอยู่ที่จุดเริ่มต้น และนำผู้ควบคุมเครื่องไปอยู่ที่ปุ่มเริ่มต้น</a:t>
            </a:r>
            <a:endParaRPr lang="en-US" sz="4000" b="1" dirty="0" smtClean="0"/>
          </a:p>
          <a:p>
            <a:pPr lvl="0">
              <a:buNone/>
            </a:pPr>
            <a:r>
              <a:rPr lang="en-US" sz="4000" b="1" dirty="0" smtClean="0"/>
              <a:t>2.</a:t>
            </a:r>
            <a:r>
              <a:rPr lang="th-TH" sz="4000" b="1" dirty="0" smtClean="0"/>
              <a:t>ให้สัญญาณเพื่อที่จะให้ผู้เข้ารับการทดสอบวิ่งออกตัวเริ่มวิ่งและผู้ควบคุมเครื่องวิเคราะห์ความเร็วในการวิ่ง</a:t>
            </a:r>
            <a:r>
              <a:rPr lang="en-US" sz="4000" b="1" dirty="0" smtClean="0"/>
              <a:t> (Speed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)</a:t>
            </a:r>
            <a:r>
              <a:rPr lang="th-TH" sz="4000" b="1" dirty="0" smtClean="0"/>
              <a:t> กดปุ่มเริ่มต้น</a:t>
            </a:r>
            <a:endParaRPr lang="en-US" sz="4000" b="1" dirty="0" smtClean="0"/>
          </a:p>
          <a:p>
            <a:pPr lvl="0">
              <a:buNone/>
            </a:pPr>
            <a:r>
              <a:rPr lang="en-US" sz="4000" b="1" dirty="0" smtClean="0"/>
              <a:t>3.</a:t>
            </a:r>
            <a:r>
              <a:rPr lang="th-TH" sz="4000" b="1" dirty="0" smtClean="0"/>
              <a:t>รอจนกระทั่งผู้เข้ารับการทดสอบวิ่งเข้าเส้นชัยที่ระยะ </a:t>
            </a:r>
            <a:r>
              <a:rPr lang="en-US" sz="4000" b="1" dirty="0" smtClean="0"/>
              <a:t>50 </a:t>
            </a:r>
            <a:r>
              <a:rPr lang="th-TH" sz="4000" b="1" dirty="0" smtClean="0"/>
              <a:t>เมตร</a:t>
            </a:r>
            <a:endParaRPr lang="en-US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39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ขั้นตอนการดำเนินงานวิจัยและเก็บรวบรวมข้อมูล</a:t>
            </a: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  <a:latin typeface="Angsana New" panose="02020603050405020304" pitchFamily="18" charset="-34"/>
                <a:cs typeface="+mn-cs"/>
              </a:rPr>
              <a:t>สมรรถภาพทางกายที่สัมพันธ์กับสุขภาพ</a:t>
            </a:r>
            <a:endParaRPr lang="en-US" dirty="0"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800" y="1594534"/>
            <a:ext cx="11087100" cy="4977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</a:t>
            </a:fld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168400" y="1632972"/>
            <a:ext cx="9397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“</a:t>
            </a:r>
            <a:r>
              <a:rPr lang="th-TH" sz="4000" b="1" dirty="0" smtClean="0"/>
              <a:t> ภาวะที่ดีของร่างกายที่ทำให้สามารถปฏิบัติภารกิจประจำวันได้อย่างแข็งขันกระฉับกระเฉง ลดการเสี่ยงเกี่ยวกับปัญหาสุขภาพอันเนื่องมาจากการขาดการออกกำลังกาย </a:t>
            </a:r>
            <a:endParaRPr lang="th-TH" sz="4000" b="1" dirty="0"/>
          </a:p>
        </p:txBody>
      </p:sp>
      <p:pic>
        <p:nvPicPr>
          <p:cNvPr id="4102" name="Picture 6" descr="http://www.ams.cmu.ac.th/amscsc/article/article7/image0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9500" y="3546901"/>
            <a:ext cx="2133599" cy="2575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http://www.thaihealth.or.th/data/content/27078/cms/e_bcdfjknx136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3575014"/>
            <a:ext cx="4203700" cy="254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bupa.co.th/content/upload/images/p42912414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390" y="3571963"/>
            <a:ext cx="3829478" cy="25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000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sz="4000" b="1" dirty="0" smtClean="0"/>
              <a:t>4.</a:t>
            </a:r>
            <a:r>
              <a:rPr lang="th-TH" sz="4000" b="1" dirty="0" smtClean="0"/>
              <a:t>บันทึกเวลาที่ได้จากเครื่องวิเคราะห์ความเร็วในการวิ่ง</a:t>
            </a:r>
            <a:r>
              <a:rPr lang="en-US" sz="4000" b="1" dirty="0" smtClean="0"/>
              <a:t> (Speed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)</a:t>
            </a:r>
            <a:r>
              <a:rPr lang="th-TH" sz="4000" b="1" dirty="0" smtClean="0"/>
              <a:t> ลงในตาราง</a:t>
            </a:r>
            <a:endParaRPr lang="en-US" sz="4000" b="1" dirty="0" smtClean="0"/>
          </a:p>
          <a:p>
            <a:pPr lvl="0">
              <a:buNone/>
            </a:pPr>
            <a:r>
              <a:rPr lang="en-US" sz="4000" b="1" dirty="0" smtClean="0"/>
              <a:t>5.</a:t>
            </a:r>
            <a:r>
              <a:rPr lang="th-TH" sz="4000" b="1" dirty="0" smtClean="0"/>
              <a:t>คำนวณหาอัตราความเร็วในการวิ่งช่วงระยะทาง</a:t>
            </a:r>
            <a:r>
              <a:rPr lang="en-US" sz="4000" b="1" dirty="0" smtClean="0"/>
              <a:t> 15,30,40 </a:t>
            </a:r>
            <a:r>
              <a:rPr lang="th-TH" sz="4000" b="1" dirty="0" smtClean="0"/>
              <a:t>และ </a:t>
            </a:r>
            <a:r>
              <a:rPr lang="en-US" sz="4000" b="1" dirty="0" smtClean="0"/>
              <a:t>50</a:t>
            </a:r>
            <a:r>
              <a:rPr lang="th-TH" sz="4000" b="1" dirty="0" smtClean="0"/>
              <a:t> เมตร ตามลำดับ </a:t>
            </a:r>
            <a:endParaRPr lang="en-US" sz="4000" b="1" dirty="0" smtClean="0"/>
          </a:p>
          <a:p>
            <a:pPr lvl="0">
              <a:buNone/>
            </a:pPr>
            <a:r>
              <a:rPr lang="en-US" sz="4000" b="1" dirty="0" smtClean="0"/>
              <a:t>6.</a:t>
            </a:r>
            <a:r>
              <a:rPr lang="th-TH" sz="4000" b="1" dirty="0" smtClean="0"/>
              <a:t>สรุปผลการทดสอบความเร็วในการวิ่งของผู้เข้ารับการทดสอบจากเครื่องวิเคราะห์ความเร็วในการวิ่ง</a:t>
            </a:r>
            <a:r>
              <a:rPr lang="en-US" sz="4000" b="1" dirty="0" smtClean="0"/>
              <a:t> (Speed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)</a:t>
            </a:r>
            <a:r>
              <a:rPr lang="th-TH" sz="4000" b="1" dirty="0" smtClean="0"/>
              <a:t> ที่คณะผู้วิจัยได้จัดทำ</a:t>
            </a:r>
            <a:endParaRPr lang="en-US" sz="4000" b="1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40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ขั้นตอนการดำเนินงานวิจัยและเก็บรวบรวมข้อมูล</a:t>
            </a: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41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การเปรียบเทียบค่าความคลาดเคลื่อนของเวลาในการวิ่ง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ตาราง 7"/>
          <p:cNvGraphicFramePr>
            <a:graphicFrameLocks noGrp="1"/>
          </p:cNvGraphicFramePr>
          <p:nvPr/>
        </p:nvGraphicFramePr>
        <p:xfrm>
          <a:off x="1642532" y="2529839"/>
          <a:ext cx="9194803" cy="3283119"/>
        </p:xfrm>
        <a:graphic>
          <a:graphicData uri="http://schemas.openxmlformats.org/drawingml/2006/table">
            <a:tbl>
              <a:tblPr/>
              <a:tblGrid>
                <a:gridCol w="1728623"/>
                <a:gridCol w="1728623"/>
                <a:gridCol w="1728623"/>
                <a:gridCol w="1728623"/>
                <a:gridCol w="2280311"/>
              </a:tblGrid>
              <a:tr h="41039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ช่วงระยะทางในการวิ่ง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(m)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เวลา 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(s)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ค่าความคลาดเคลื่อน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(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%</a:t>
                      </a:r>
                      <a:r>
                        <a:rPr lang="th-TH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)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231169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นาฬิกา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ดิจิตอล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(s)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เครื่อง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Speed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Analyser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(s)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ผลต่าง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(s)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4103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0 - 15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2.58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2.60</a:t>
                      </a:r>
                      <a:endParaRPr lang="en-US" sz="24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0.02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0.74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103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15 - 30</a:t>
                      </a:r>
                      <a:endParaRPr lang="en-US" sz="24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4.58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4.51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0.07</a:t>
                      </a:r>
                      <a:endParaRPr lang="en-US" sz="24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1.51</a:t>
                      </a:r>
                      <a:endParaRPr lang="en-US" sz="24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103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30 - 40</a:t>
                      </a:r>
                      <a:endParaRPr lang="en-US" sz="24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5.83</a:t>
                      </a:r>
                      <a:endParaRPr lang="en-US" sz="24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5.74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0.09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1.49</a:t>
                      </a:r>
                      <a:endParaRPr lang="en-US" sz="24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103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4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0 - 50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7.08</a:t>
                      </a:r>
                      <a:endParaRPr lang="en-US" sz="24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7.03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0.06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0.79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86564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42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>
                <a:latin typeface="+mj-lt"/>
                <a:cs typeface="+mj-cs"/>
              </a:rPr>
              <a:t>เวลา</a:t>
            </a:r>
            <a:r>
              <a:rPr lang="th-TH" sz="3600" b="1" u="sng" dirty="0">
                <a:latin typeface="+mj-lt"/>
                <a:cs typeface="+mj-cs"/>
              </a:rPr>
              <a:t>และความเร็วในการวิ่งช่วงระยะทาง 0 – 15 </a:t>
            </a:r>
            <a:r>
              <a:rPr lang="th-TH" sz="3600" b="1" u="sng" dirty="0" smtClean="0">
                <a:latin typeface="+mj-lt"/>
                <a:cs typeface="+mj-cs"/>
              </a:rPr>
              <a:t>เมตร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3" name="ตาราง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90128229"/>
              </p:ext>
            </p:extLst>
          </p:nvPr>
        </p:nvGraphicFramePr>
        <p:xfrm>
          <a:off x="2108200" y="2083600"/>
          <a:ext cx="7874000" cy="421004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4800"/>
                <a:gridCol w="1574800"/>
                <a:gridCol w="1574800"/>
                <a:gridCol w="1574800"/>
                <a:gridCol w="1574800"/>
              </a:tblGrid>
              <a:tr h="31661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ผู้เข้ารับการทดสอบคนที่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นาฬิกาจับเวลาแบบดิจิตอล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เครื่อง </a:t>
                      </a:r>
                      <a:r>
                        <a:rPr lang="en-US" sz="2000" b="1" dirty="0">
                          <a:effectLst/>
                        </a:rPr>
                        <a:t>Speed </a:t>
                      </a:r>
                      <a:r>
                        <a:rPr lang="en-US" sz="2000" b="1" dirty="0" err="1">
                          <a:effectLst/>
                        </a:rPr>
                        <a:t>Analyser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6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เวลา </a:t>
                      </a:r>
                      <a:r>
                        <a:rPr lang="en-US" sz="2000" b="1" dirty="0">
                          <a:effectLst/>
                        </a:rPr>
                        <a:t>(s)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ความเร็ว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เวลา </a:t>
                      </a:r>
                      <a:r>
                        <a:rPr lang="en-US" sz="2000" b="1" dirty="0">
                          <a:effectLst/>
                        </a:rPr>
                        <a:t>(s)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ความเร็ว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2.77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5.42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2.53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5.93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2.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2.90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5.17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2.86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5.24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3.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2.43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6.17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2.31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4.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2.33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6.44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2.29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5.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2.38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6.30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2.64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6.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2.53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5.93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2.76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5.43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7.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2.79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5.38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2.81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5.34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8.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2.55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5.88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2.67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5.62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9.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2.58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5.81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2.75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5.45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10.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2.51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5.98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2.34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6.41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ค่าเฉลี่ย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2.58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5.85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2.60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5.82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86564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43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>
                <a:latin typeface="+mj-lt"/>
                <a:cs typeface="+mj-cs"/>
              </a:rPr>
              <a:t>เวลาและความเร็วในการวิ่งช่วงระยะทาง 15 – 30 เมตร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3" name="ตาราง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57868393"/>
              </p:ext>
            </p:extLst>
          </p:nvPr>
        </p:nvGraphicFramePr>
        <p:xfrm>
          <a:off x="2108200" y="2083600"/>
          <a:ext cx="7874000" cy="421004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4800"/>
                <a:gridCol w="1574800"/>
                <a:gridCol w="1574800"/>
                <a:gridCol w="1574800"/>
                <a:gridCol w="1574800"/>
              </a:tblGrid>
              <a:tr h="31661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ผู้เข้ารับการทดสอบคนที่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นาฬิกาจับเวลาแบบดิจิตอล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>
                          <a:effectLst/>
                        </a:rPr>
                        <a:t>เครื่อง </a:t>
                      </a:r>
                      <a:r>
                        <a:rPr lang="en-US" sz="2000" b="1">
                          <a:effectLst/>
                        </a:rPr>
                        <a:t>Speed Analyser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6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เวลา </a:t>
                      </a:r>
                      <a:r>
                        <a:rPr lang="en-US" sz="2000" b="1" dirty="0">
                          <a:effectLst/>
                        </a:rPr>
                        <a:t>(s)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ความเร็ว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เวลา </a:t>
                      </a:r>
                      <a:r>
                        <a:rPr lang="en-US" sz="2000" b="1" dirty="0">
                          <a:effectLst/>
                        </a:rPr>
                        <a:t>(s)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ความเร็ว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4.08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4.33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2.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4.94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6.07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4.86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6.17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3.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4.30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6.98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4.31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6.96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4.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4.36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4.19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7.16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5.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4.59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4.57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6.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4.84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6.20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4.64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7.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4.90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6.12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4.85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6.19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8.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4.77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6.29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4.49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6.68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9.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4.61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4.50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6.67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10.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4.41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4.37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6.86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ค่าเฉลี่ย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4.58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4.51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6.67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2928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44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>
                <a:latin typeface="+mj-lt"/>
                <a:cs typeface="+mj-cs"/>
              </a:rPr>
              <a:t>เวลาและความเร็วในการวิ่งช่วงระยะทาง 30 – 40 เมตร 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3" name="ตาราง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87228510"/>
              </p:ext>
            </p:extLst>
          </p:nvPr>
        </p:nvGraphicFramePr>
        <p:xfrm>
          <a:off x="2108200" y="2083600"/>
          <a:ext cx="7874000" cy="421004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4800"/>
                <a:gridCol w="1574800"/>
                <a:gridCol w="1574800"/>
                <a:gridCol w="1574800"/>
                <a:gridCol w="1574800"/>
              </a:tblGrid>
              <a:tr h="31661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ผู้เข้ารับการทดสอบคนที่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นาฬิกาจับเวลาแบบดิจิตอล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>
                          <a:effectLst/>
                        </a:rPr>
                        <a:t>เครื่อง </a:t>
                      </a:r>
                      <a:r>
                        <a:rPr lang="en-US" sz="2000" b="1">
                          <a:effectLst/>
                        </a:rPr>
                        <a:t>Speed Analyser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6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เวลา </a:t>
                      </a:r>
                      <a:r>
                        <a:rPr lang="en-US" sz="2000" b="1" dirty="0">
                          <a:effectLst/>
                        </a:rPr>
                        <a:t>(s)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ความเร็ว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เวลา </a:t>
                      </a:r>
                      <a:r>
                        <a:rPr lang="en-US" sz="2000" b="1" dirty="0">
                          <a:effectLst/>
                        </a:rPr>
                        <a:t>(s)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ความเร็ว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5.37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7.45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5.49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7.29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2.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5.94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6.17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3.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5.53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7.23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5.47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4.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5.43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5.29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5.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6.24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6.41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5.91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6.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6.31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6.34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6.01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7.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6.23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6.15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8.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5.99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5.71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9.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5.94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5.71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10.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5.33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5.53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7.23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ค่าเฉลี่ย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5.83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5.74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6.98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22635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45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>
                <a:latin typeface="+mj-lt"/>
                <a:cs typeface="+mj-cs"/>
              </a:rPr>
              <a:t>เวลาและความเร็วในการวิ่งช่วงระยะทาง 40 – 50 เมตร 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3" name="ตาราง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21252471"/>
              </p:ext>
            </p:extLst>
          </p:nvPr>
        </p:nvGraphicFramePr>
        <p:xfrm>
          <a:off x="2108200" y="2083600"/>
          <a:ext cx="7874000" cy="421004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4800"/>
                <a:gridCol w="1574800"/>
                <a:gridCol w="1574800"/>
                <a:gridCol w="1574800"/>
                <a:gridCol w="1574800"/>
              </a:tblGrid>
              <a:tr h="31661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ผู้เข้ารับการทดสอบคนที่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นาฬิกาจับเวลาแบบดิจิตอล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>
                          <a:effectLst/>
                        </a:rPr>
                        <a:t>เครื่อง </a:t>
                      </a:r>
                      <a:r>
                        <a:rPr lang="en-US" sz="2000" b="1">
                          <a:effectLst/>
                        </a:rPr>
                        <a:t>Speed Analyser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6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เวลา </a:t>
                      </a:r>
                      <a:r>
                        <a:rPr lang="en-US" sz="2000" b="1" dirty="0">
                          <a:effectLst/>
                        </a:rPr>
                        <a:t>(s)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ความเร็ว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>
                          <a:effectLst/>
                        </a:rPr>
                        <a:t>เวลา </a:t>
                      </a:r>
                      <a:r>
                        <a:rPr lang="en-US" sz="2000" b="1">
                          <a:effectLst/>
                        </a:rPr>
                        <a:t>(s)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ความเร็ว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6.71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7.45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7.08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2.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7.05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3.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6.55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7.63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4.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6.94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7.20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5.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7.41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7.27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6.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6.84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7.24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6.91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7.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7.48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8.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7.27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7.22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9.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7.12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7.02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7.19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10.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7.45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7.47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ค่าเฉลี่ย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7.08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7.07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7.03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7.13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42681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46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>
                <a:latin typeface="+mj-lt"/>
                <a:cs typeface="+mj-cs"/>
              </a:rPr>
              <a:t>เวลาและความเร็วในการวิ่งช่วง</a:t>
            </a:r>
            <a:r>
              <a:rPr lang="th-TH" sz="3600" b="1" u="sng" dirty="0" smtClean="0">
                <a:latin typeface="+mj-lt"/>
                <a:cs typeface="+mj-cs"/>
              </a:rPr>
              <a:t>ระยะทางทั้งหมด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3" name="ตาราง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73574655"/>
              </p:ext>
            </p:extLst>
          </p:nvPr>
        </p:nvGraphicFramePr>
        <p:xfrm>
          <a:off x="2108200" y="2083600"/>
          <a:ext cx="7874000" cy="421004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4800"/>
                <a:gridCol w="1574800"/>
                <a:gridCol w="1574800"/>
                <a:gridCol w="1574800"/>
                <a:gridCol w="1574800"/>
              </a:tblGrid>
              <a:tr h="31661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ผู้เข้ารับการทดสอบคนที่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th-TH" sz="2000" b="1" kern="1200" dirty="0">
                          <a:effectLst/>
                        </a:rPr>
                        <a:t>ความเร็วในช่วงต่างๆ</a:t>
                      </a:r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6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 – 15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15 – 30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30 – 40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40 – 50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5.93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7.29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2.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5.24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6.17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3.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6.49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4.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7.16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5.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6.56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6.77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6.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5.43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6.66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6.91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7.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5.34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6.19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6.50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8.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5.62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7.22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9.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5.45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7.01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7.19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10.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7.23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7.47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ค่าเฉลี่ย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5.82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6.98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7.13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28272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47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</a:t>
            </a:r>
            <a:r>
              <a:rPr lang="th-TH" sz="3600" b="1" u="sng" dirty="0"/>
              <a:t>ภาพรวมความเร็วในการวิ่งของผู้เข้ารับการทดลอง 10 คน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="" xmlns:p14="http://schemas.microsoft.com/office/powerpoint/2010/main" val="946241008"/>
              </p:ext>
            </p:extLst>
          </p:nvPr>
        </p:nvGraphicFramePr>
        <p:xfrm>
          <a:off x="2238483" y="2040225"/>
          <a:ext cx="7867434" cy="444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8592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48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</a:t>
            </a:r>
            <a:r>
              <a:rPr lang="th-TH" sz="3600" b="1" u="sng" dirty="0"/>
              <a:t>ความเร็วในแต่ละช่วงระยะทางของคนที่ </a:t>
            </a:r>
            <a:r>
              <a:rPr lang="en-US" sz="3600" b="1" u="sng" dirty="0"/>
              <a:t>1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="" xmlns:p14="http://schemas.microsoft.com/office/powerpoint/2010/main" val="965631822"/>
              </p:ext>
            </p:extLst>
          </p:nvPr>
        </p:nvGraphicFramePr>
        <p:xfrm>
          <a:off x="2589741" y="2057400"/>
          <a:ext cx="7164917" cy="429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370887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49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</a:t>
            </a:r>
            <a:r>
              <a:rPr lang="th-TH" sz="3600" b="1" u="sng" dirty="0"/>
              <a:t>ความเร็วในแต่ละช่วงระยะทางของคนที่ </a:t>
            </a:r>
            <a:r>
              <a:rPr lang="en-US" sz="3600" b="1" u="sng" dirty="0"/>
              <a:t>2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="" xmlns:p14="http://schemas.microsoft.com/office/powerpoint/2010/main" val="2384361825"/>
              </p:ext>
            </p:extLst>
          </p:nvPr>
        </p:nvGraphicFramePr>
        <p:xfrm>
          <a:off x="2564822" y="2027497"/>
          <a:ext cx="7214755" cy="4328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64910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  <a:latin typeface="Angsana New" panose="02020603050405020304" pitchFamily="18" charset="-34"/>
                <a:cs typeface="+mn-cs"/>
              </a:rPr>
              <a:t>สมรรถภาพทางกายที่สัมพันธ์กับสุขภาพ</a:t>
            </a:r>
            <a:endParaRPr lang="en-US" dirty="0"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-50795" y="5179843"/>
            <a:ext cx="10394949" cy="6621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th-TH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5. องค์ประกอบของร่างกาย (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Body Composition</a:t>
            </a:r>
            <a:r>
              <a:rPr lang="th-TH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)</a:t>
            </a:r>
            <a:endParaRPr lang="en-US" b="1" dirty="0">
              <a:solidFill>
                <a:schemeClr val="bg2">
                  <a:lumMod val="10000"/>
                </a:schemeClr>
              </a:solidFill>
              <a:latin typeface="+mj-lt"/>
              <a:cs typeface="Angsana New" panose="02020603050405020304" pitchFamily="18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</a:t>
            </a:fld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168400" y="1632972"/>
            <a:ext cx="9397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000" b="1" dirty="0" smtClean="0"/>
              <a:t> </a:t>
            </a:r>
            <a:endParaRPr lang="th-TH" sz="4000" b="1" dirty="0"/>
          </a:p>
        </p:txBody>
      </p:sp>
      <p:pic>
        <p:nvPicPr>
          <p:cNvPr id="4098" name="Picture 2" descr="ผลการค้นหารูปภาพสำหรับ สมรรถภาพทางกาย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02764" y="1884903"/>
            <a:ext cx="2700866" cy="1175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0" name="Picture 4" descr="http://www.bkkvariety.com/wp-content/uploads/2016/03/large_1354153719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9458" y="4134264"/>
            <a:ext cx="2650067" cy="1427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2" name="Picture 6" descr="http://www.ams.cmu.ac.th/amscsc/article/article7/image00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94416" y="2512811"/>
            <a:ext cx="2028912" cy="244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สี่เหลี่ยมผืนผ้า 3"/>
          <p:cNvSpPr/>
          <p:nvPr/>
        </p:nvSpPr>
        <p:spPr>
          <a:xfrm>
            <a:off x="1014046" y="1843453"/>
            <a:ext cx="5548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00"/>
                </a:solidFill>
                <a:ea typeface="TH SarabunPSK"/>
              </a:rPr>
              <a:t>1. ความแข็งแรงของกล้ามเนื้อ (</a:t>
            </a:r>
            <a:r>
              <a:rPr lang="en-US" b="1" dirty="0">
                <a:solidFill>
                  <a:srgbClr val="000000"/>
                </a:solidFill>
                <a:ea typeface="TH SarabunPSK"/>
              </a:rPr>
              <a:t>Muscular Strength</a:t>
            </a:r>
            <a:r>
              <a:rPr lang="th-TH" b="1" dirty="0">
                <a:solidFill>
                  <a:srgbClr val="000000"/>
                </a:solidFill>
                <a:ea typeface="TH SarabunPSK"/>
              </a:rPr>
              <a:t>) </a:t>
            </a:r>
            <a:endParaRPr lang="th-TH" b="1" dirty="0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073341" y="2666853"/>
            <a:ext cx="5625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00"/>
                </a:solidFill>
                <a:ea typeface="TH SarabunPSK"/>
              </a:rPr>
              <a:t>2. ความอดทนของกล้ามเนื้อ (</a:t>
            </a:r>
            <a:r>
              <a:rPr lang="en-US" b="1" dirty="0">
                <a:solidFill>
                  <a:srgbClr val="000000"/>
                </a:solidFill>
                <a:ea typeface="TH SarabunPSK"/>
              </a:rPr>
              <a:t>Muscular Endurance</a:t>
            </a:r>
            <a:r>
              <a:rPr lang="th-TH" b="1" dirty="0">
                <a:solidFill>
                  <a:srgbClr val="000000"/>
                </a:solidFill>
                <a:ea typeface="TH SarabunPSK"/>
              </a:rPr>
              <a:t>) </a:t>
            </a:r>
            <a:endParaRPr lang="th-TH" b="1" dirty="0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2660939" y="328216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 algn="thaiDist">
              <a:spcAft>
                <a:spcPts val="0"/>
              </a:spcAft>
            </a:pPr>
            <a:r>
              <a:rPr lang="th-TH" b="1" dirty="0">
                <a:solidFill>
                  <a:srgbClr val="000000"/>
                </a:solidFill>
                <a:ea typeface="TH SarabunPSK"/>
              </a:rPr>
              <a:t>3. ความอดทนของระบบไหลเวียนโลหิตและระบบหายใจ </a:t>
            </a:r>
            <a:r>
              <a:rPr lang="th-TH" b="1" dirty="0" smtClean="0">
                <a:solidFill>
                  <a:srgbClr val="000000"/>
                </a:solidFill>
                <a:ea typeface="TH SarabunPSK"/>
              </a:rPr>
              <a:t>                                         (</a:t>
            </a:r>
            <a:r>
              <a:rPr lang="en-US" b="1" dirty="0">
                <a:solidFill>
                  <a:srgbClr val="000000"/>
                </a:solidFill>
                <a:ea typeface="TH SarabunPSK"/>
              </a:rPr>
              <a:t>Cardiorespiratory Endurance</a:t>
            </a:r>
            <a:r>
              <a:rPr lang="th-TH" b="1" dirty="0">
                <a:solidFill>
                  <a:srgbClr val="000000"/>
                </a:solidFill>
                <a:ea typeface="TH SarabunPSK"/>
              </a:rPr>
              <a:t>)</a:t>
            </a:r>
            <a:endParaRPr lang="en-US" b="1" dirty="0">
              <a:ea typeface="TH SarabunPSK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133638" y="4438778"/>
            <a:ext cx="31790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00"/>
                </a:solidFill>
                <a:ea typeface="TH SarabunPSK"/>
              </a:rPr>
              <a:t>4. ความอ่อนตัว (</a:t>
            </a:r>
            <a:r>
              <a:rPr lang="en-US" b="1" dirty="0">
                <a:solidFill>
                  <a:srgbClr val="000000"/>
                </a:solidFill>
                <a:ea typeface="TH SarabunPSK"/>
              </a:rPr>
              <a:t>Flexibility</a:t>
            </a:r>
            <a:r>
              <a:rPr lang="th-TH" b="1" dirty="0">
                <a:solidFill>
                  <a:srgbClr val="000000"/>
                </a:solidFill>
                <a:ea typeface="TH SarabunPSK"/>
              </a:rPr>
              <a:t>) </a:t>
            </a:r>
            <a:endParaRPr lang="th-TH" b="1" dirty="0"/>
          </a:p>
        </p:txBody>
      </p:sp>
    </p:spTree>
    <p:extLst>
      <p:ext uri="{BB962C8B-B14F-4D97-AF65-F5344CB8AC3E}">
        <p14:creationId xmlns="" xmlns:p14="http://schemas.microsoft.com/office/powerpoint/2010/main" val="343061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50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</a:t>
            </a:r>
            <a:r>
              <a:rPr lang="th-TH" sz="3600" b="1" u="sng" dirty="0"/>
              <a:t>ความเร็วในแต่ละช่วงระยะทางของคนที่ </a:t>
            </a:r>
            <a:r>
              <a:rPr lang="en-US" sz="3600" b="1" u="sng" dirty="0"/>
              <a:t>3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="" xmlns:p14="http://schemas.microsoft.com/office/powerpoint/2010/main" val="2813863834"/>
              </p:ext>
            </p:extLst>
          </p:nvPr>
        </p:nvGraphicFramePr>
        <p:xfrm>
          <a:off x="2616777" y="2057399"/>
          <a:ext cx="7110845" cy="4298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99716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51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</a:t>
            </a:r>
            <a:r>
              <a:rPr lang="th-TH" sz="3600" b="1" u="sng" dirty="0"/>
              <a:t>ความเร็วในแต่ละช่วงระยะทางของคนที่ </a:t>
            </a:r>
            <a:r>
              <a:rPr lang="en-US" sz="3600" b="1" u="sng" dirty="0"/>
              <a:t>4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="" xmlns:p14="http://schemas.microsoft.com/office/powerpoint/2010/main" val="1777939538"/>
              </p:ext>
            </p:extLst>
          </p:nvPr>
        </p:nvGraphicFramePr>
        <p:xfrm>
          <a:off x="2589741" y="2057400"/>
          <a:ext cx="7164917" cy="429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307610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52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</a:t>
            </a:r>
            <a:r>
              <a:rPr lang="th-TH" sz="3600" b="1" u="sng" dirty="0"/>
              <a:t>ความเร็วในแต่ละช่วงระยะทางของคนที่ </a:t>
            </a:r>
            <a:r>
              <a:rPr lang="en-US" sz="3600" b="1" u="sng" dirty="0"/>
              <a:t>5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="" xmlns:p14="http://schemas.microsoft.com/office/powerpoint/2010/main" val="3399581834"/>
              </p:ext>
            </p:extLst>
          </p:nvPr>
        </p:nvGraphicFramePr>
        <p:xfrm>
          <a:off x="2585604" y="2052435"/>
          <a:ext cx="7173191" cy="4303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347159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53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</a:t>
            </a:r>
            <a:r>
              <a:rPr lang="th-TH" sz="3600" b="1" u="sng" dirty="0"/>
              <a:t>ความเร็วในแต่ละช่วงระยะทางของคนที่ </a:t>
            </a:r>
            <a:r>
              <a:rPr lang="en-US" sz="3600" b="1" u="sng" dirty="0"/>
              <a:t>6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="" xmlns:p14="http://schemas.microsoft.com/office/powerpoint/2010/main" val="3763586212"/>
              </p:ext>
            </p:extLst>
          </p:nvPr>
        </p:nvGraphicFramePr>
        <p:xfrm>
          <a:off x="2589741" y="2057400"/>
          <a:ext cx="7164917" cy="429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12196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54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</a:t>
            </a:r>
            <a:r>
              <a:rPr lang="th-TH" sz="3600" b="1" u="sng" dirty="0"/>
              <a:t>ความเร็วในแต่ละช่วงระยะทางของคนที่ </a:t>
            </a:r>
            <a:r>
              <a:rPr lang="en-US" sz="3600" b="1" u="sng" dirty="0"/>
              <a:t>7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="" xmlns:p14="http://schemas.microsoft.com/office/powerpoint/2010/main" val="3820440879"/>
              </p:ext>
            </p:extLst>
          </p:nvPr>
        </p:nvGraphicFramePr>
        <p:xfrm>
          <a:off x="2589741" y="2057400"/>
          <a:ext cx="7164917" cy="429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15256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55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</a:t>
            </a:r>
            <a:r>
              <a:rPr lang="th-TH" sz="3600" b="1" u="sng" dirty="0"/>
              <a:t>ความเร็วในแต่ละช่วงระยะทางของคนที่ </a:t>
            </a:r>
            <a:r>
              <a:rPr lang="en-US" sz="3600" b="1" u="sng" dirty="0"/>
              <a:t>8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="" xmlns:p14="http://schemas.microsoft.com/office/powerpoint/2010/main" val="2409372707"/>
              </p:ext>
            </p:extLst>
          </p:nvPr>
        </p:nvGraphicFramePr>
        <p:xfrm>
          <a:off x="2589741" y="2057400"/>
          <a:ext cx="7164917" cy="429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367604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56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</a:t>
            </a:r>
            <a:r>
              <a:rPr lang="th-TH" sz="3600" b="1" u="sng" dirty="0"/>
              <a:t>ความเร็วในแต่ละช่วงระยะทางของคนที่ </a:t>
            </a:r>
            <a:r>
              <a:rPr lang="en-US" sz="3600" b="1" u="sng" dirty="0"/>
              <a:t>9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="" xmlns:p14="http://schemas.microsoft.com/office/powerpoint/2010/main" val="3771041734"/>
              </p:ext>
            </p:extLst>
          </p:nvPr>
        </p:nvGraphicFramePr>
        <p:xfrm>
          <a:off x="2589741" y="2057400"/>
          <a:ext cx="7164917" cy="429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8550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57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</a:t>
            </a:r>
            <a:r>
              <a:rPr lang="th-TH" sz="3600" b="1" u="sng" dirty="0"/>
              <a:t>ความเร็วในแต่ละช่วงระยะทางของคนที่ </a:t>
            </a:r>
            <a:r>
              <a:rPr lang="en-US" sz="3600" b="1" u="sng" dirty="0" smtClean="0"/>
              <a:t>10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="" xmlns:p14="http://schemas.microsoft.com/office/powerpoint/2010/main" val="449527480"/>
              </p:ext>
            </p:extLst>
          </p:nvPr>
        </p:nvGraphicFramePr>
        <p:xfrm>
          <a:off x="2628467" y="2057400"/>
          <a:ext cx="7087466" cy="429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42204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</a:rPr>
              <a:t>สรุปผลการวิจัย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58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th-TH" sz="3600" b="1" dirty="0" smtClean="0"/>
              <a:t>สามารถออกแบบและสร้างเครื่องวิเคราะห์ความเร็วในการวิ่ง (</a:t>
            </a:r>
            <a:r>
              <a:rPr lang="en-US" sz="3600" b="1" dirty="0" smtClean="0"/>
              <a:t>Speed </a:t>
            </a:r>
            <a:r>
              <a:rPr lang="en-US" sz="3600" b="1" dirty="0" err="1" smtClean="0"/>
              <a:t>Analyser</a:t>
            </a:r>
            <a:r>
              <a:rPr lang="en-US" sz="3600" b="1" dirty="0" smtClean="0"/>
              <a:t>)</a:t>
            </a:r>
            <a:r>
              <a:rPr lang="th-TH" sz="3600" b="1" dirty="0" smtClean="0"/>
              <a:t/>
            </a:r>
            <a:br>
              <a:rPr lang="th-TH" sz="3600" b="1" dirty="0" smtClean="0"/>
            </a:br>
            <a:r>
              <a:rPr lang="th-TH" sz="3600" b="1" dirty="0" smtClean="0"/>
              <a:t>ได้สำเร็จ</a:t>
            </a:r>
            <a:endParaRPr lang="en-US" sz="3600" b="1" dirty="0" smtClean="0"/>
          </a:p>
          <a:p>
            <a:pPr marL="514350" lvl="0" indent="-514350">
              <a:buFont typeface="+mj-lt"/>
              <a:buAutoNum type="arabicPeriod"/>
            </a:pPr>
            <a:r>
              <a:rPr lang="th-TH" sz="3600" b="1" dirty="0" smtClean="0"/>
              <a:t>เครื่องวิเคราะห์ความเร็วในการวิ่ง (</a:t>
            </a:r>
            <a:r>
              <a:rPr lang="en-US" sz="3600" b="1" dirty="0" smtClean="0"/>
              <a:t>Speed </a:t>
            </a:r>
            <a:r>
              <a:rPr lang="en-US" sz="3600" b="1" dirty="0" err="1" smtClean="0"/>
              <a:t>Analyser</a:t>
            </a:r>
            <a:r>
              <a:rPr lang="th-TH" sz="3600" b="1" dirty="0" smtClean="0"/>
              <a:t>) เป็นเครื่องที่มีประสิทธิภาพ</a:t>
            </a:r>
            <a:endParaRPr lang="en-US" sz="3600" b="1" dirty="0" smtClean="0"/>
          </a:p>
          <a:p>
            <a:pPr marL="514350" indent="-514350">
              <a:buFont typeface="+mj-lt"/>
              <a:buAutoNum type="arabicPeriod"/>
            </a:pPr>
            <a:r>
              <a:rPr lang="th-TH" sz="3600" b="1" dirty="0" smtClean="0"/>
              <a:t>ผู้เข้ารับการทดสอบมีสมรรถภาพที่สัมพันธ์กับทักษะด้านความเร็วที่แตกต่างกันอย่างเห็นได้ชัด โดยที่ในช่วง</a:t>
            </a:r>
            <a:r>
              <a:rPr lang="en-US" sz="3600" b="1" dirty="0" smtClean="0"/>
              <a:t> 0 – 15 </a:t>
            </a:r>
            <a:r>
              <a:rPr lang="th-TH" sz="3600" b="1" dirty="0" smtClean="0"/>
              <a:t>เมตร มีความเร็วเฉลี่ย </a:t>
            </a:r>
            <a:r>
              <a:rPr lang="en-US" sz="3600" b="1" dirty="0" smtClean="0"/>
              <a:t>5.82 m/s </a:t>
            </a:r>
            <a:r>
              <a:rPr lang="th-TH" sz="3600" b="1" dirty="0" smtClean="0"/>
              <a:t>ในช่วง</a:t>
            </a:r>
            <a:r>
              <a:rPr lang="en-US" sz="3600" b="1" dirty="0" smtClean="0"/>
              <a:t> </a:t>
            </a:r>
            <a:br>
              <a:rPr lang="en-US" sz="3600" b="1" dirty="0" smtClean="0"/>
            </a:br>
            <a:r>
              <a:rPr lang="en-US" sz="3600" b="1" dirty="0" smtClean="0"/>
              <a:t>15 – 30 </a:t>
            </a:r>
            <a:r>
              <a:rPr lang="th-TH" sz="3600" b="1" dirty="0" smtClean="0"/>
              <a:t>เมตร มีความเร็วเฉลี่ย </a:t>
            </a:r>
            <a:r>
              <a:rPr lang="en-US" sz="3600" b="1" dirty="0" smtClean="0"/>
              <a:t>6.67 m/s </a:t>
            </a:r>
            <a:r>
              <a:rPr lang="th-TH" sz="3600" b="1" dirty="0" smtClean="0"/>
              <a:t>ในช่วง</a:t>
            </a:r>
            <a:r>
              <a:rPr lang="en-US" sz="3600" b="1" dirty="0" smtClean="0"/>
              <a:t> 30 – 40 </a:t>
            </a:r>
            <a:r>
              <a:rPr lang="th-TH" sz="3600" b="1" dirty="0" smtClean="0"/>
              <a:t>เมตร มีความเร็วเฉลี่ย </a:t>
            </a:r>
            <a:r>
              <a:rPr lang="en-US" sz="3600" b="1" dirty="0" smtClean="0"/>
              <a:t>6.98 m/s </a:t>
            </a:r>
            <a:r>
              <a:rPr lang="th-TH" sz="3600" b="1" dirty="0" smtClean="0"/>
              <a:t>ในช่วง</a:t>
            </a:r>
            <a:r>
              <a:rPr lang="en-US" sz="3600" b="1" dirty="0" smtClean="0"/>
              <a:t> 40 – 50 </a:t>
            </a:r>
            <a:r>
              <a:rPr lang="th-TH" sz="3600" b="1" dirty="0" smtClean="0"/>
              <a:t>เมตร มีความเร็วเฉลี่ย </a:t>
            </a:r>
            <a:r>
              <a:rPr lang="en-US" sz="3600" b="1" dirty="0" smtClean="0"/>
              <a:t>7.13 m/s </a:t>
            </a:r>
            <a:endParaRPr lang="en-US" sz="3600" b="1" dirty="0" smtClean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5416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</a:t>
            </a:r>
            <a:r>
              <a:rPr lang="th-TH" sz="5400" b="1" dirty="0" smtClean="0">
                <a:solidFill>
                  <a:srgbClr val="FFFFFF"/>
                </a:solidFill>
              </a:rPr>
              <a:t>สรุปผลการวิจัย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59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>
                <a:latin typeface="+mj-lt"/>
                <a:cs typeface="+mj-cs"/>
              </a:rPr>
              <a:t>เวลาและความเร็วในการวิ่งช่วง</a:t>
            </a:r>
            <a:r>
              <a:rPr lang="th-TH" sz="3600" b="1" u="sng" dirty="0" smtClean="0">
                <a:latin typeface="+mj-lt"/>
                <a:cs typeface="+mj-cs"/>
              </a:rPr>
              <a:t>ระยะทางทั้งหมด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3" name="ตาราง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73574655"/>
              </p:ext>
            </p:extLst>
          </p:nvPr>
        </p:nvGraphicFramePr>
        <p:xfrm>
          <a:off x="2108200" y="2083600"/>
          <a:ext cx="7874000" cy="421004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4800"/>
                <a:gridCol w="1574800"/>
                <a:gridCol w="1574800"/>
                <a:gridCol w="1574800"/>
                <a:gridCol w="1574800"/>
              </a:tblGrid>
              <a:tr h="31661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ผู้เข้ารับการทดสอบคนที่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th-TH" sz="2000" b="1" kern="1200" dirty="0">
                          <a:effectLst/>
                        </a:rPr>
                        <a:t>ความเร็วในช่วงต่างๆ</a:t>
                      </a:r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6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 – 15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15 – 30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30 – 40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40 – 50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5.93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7.29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2.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5.24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6.17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3.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6.49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4.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7.16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5.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6.56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6.77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6.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5.43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6.66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6.91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7.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5.34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6.19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6.50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8.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5.62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7.22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9.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5.45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7.01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7.19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10.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7.23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7.47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ค่าเฉลี่ย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5.82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6.67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6.98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7.13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28272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  <a:latin typeface="Angsana New" panose="02020603050405020304" pitchFamily="18" charset="-34"/>
                <a:cs typeface="+mn-cs"/>
              </a:rPr>
              <a:t>สมรรถภาพทางกายที่สัมพันธ์กับทักษะ</a:t>
            </a:r>
            <a:endParaRPr lang="en-US" dirty="0"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800" y="1594534"/>
            <a:ext cx="11087100" cy="4977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6</a:t>
            </a:fld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129323" y="1378635"/>
            <a:ext cx="1010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dirty="0" smtClean="0">
                <a:solidFill>
                  <a:srgbClr val="000000"/>
                </a:solidFill>
                <a:ea typeface="TH SarabunPSK"/>
              </a:rPr>
              <a:t>  </a:t>
            </a:r>
            <a:r>
              <a:rPr lang="th-TH" sz="3600" b="1" dirty="0">
                <a:solidFill>
                  <a:srgbClr val="000000"/>
                </a:solidFill>
                <a:ea typeface="TH SarabunPSK"/>
              </a:rPr>
              <a:t>เป็นสมรรถภาพทางกายที่จำเป็นจะต้องใช้สำหรับการเล่นกีฬา </a:t>
            </a:r>
            <a:endParaRPr lang="th-TH" sz="3600" b="1" dirty="0" smtClean="0">
              <a:solidFill>
                <a:srgbClr val="000000"/>
              </a:solidFill>
              <a:ea typeface="TH SarabunPSK"/>
            </a:endParaRPr>
          </a:p>
          <a:p>
            <a:pPr algn="ctr"/>
            <a:r>
              <a:rPr lang="th-TH" sz="3600" b="1" dirty="0" smtClean="0">
                <a:solidFill>
                  <a:srgbClr val="000000"/>
                </a:solidFill>
                <a:ea typeface="TH SarabunPSK"/>
              </a:rPr>
              <a:t>ซึ่ง</a:t>
            </a:r>
            <a:r>
              <a:rPr lang="th-TH" sz="3600" b="1" dirty="0">
                <a:solidFill>
                  <a:srgbClr val="000000"/>
                </a:solidFill>
                <a:ea typeface="TH SarabunPSK"/>
              </a:rPr>
              <a:t>จะทำให้การเล่นกีฬามีประสิทธิภาพมากที่สุด </a:t>
            </a:r>
            <a:endParaRPr lang="th-TH" sz="3600" b="1" dirty="0"/>
          </a:p>
        </p:txBody>
      </p:sp>
      <p:pic>
        <p:nvPicPr>
          <p:cNvPr id="3074" name="Picture 2" descr="http://www.sahavicha.com/UserFiles/Image/bas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1" y="3375276"/>
            <a:ext cx="3084362" cy="19383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beautyshopdd.com/uploads/article/poo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850" y="2908443"/>
            <a:ext cx="4420146" cy="2872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ctheritagefoundation.org/wp-content/uploads/2014/08/123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722" y="3335028"/>
            <a:ext cx="3028244" cy="2018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658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</a:t>
            </a:r>
            <a:r>
              <a:rPr lang="th-TH" sz="5400" b="1" dirty="0" smtClean="0">
                <a:solidFill>
                  <a:srgbClr val="FFFFFF"/>
                </a:solidFill>
              </a:rPr>
              <a:t>สรุปผลการวิจัย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60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กราฟแสดงความเร็วเฉลี่ยในการวิ่งแต่ละช่วงของผู้เข้ารับการทดสอบ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0" name="แผนภูมิ 9"/>
          <p:cNvGraphicFramePr/>
          <p:nvPr/>
        </p:nvGraphicFramePr>
        <p:xfrm>
          <a:off x="2031999" y="2324100"/>
          <a:ext cx="8617341" cy="3814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42204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www.rmutt.ac.th</a:t>
            </a:r>
            <a:endParaRPr lang="th-TH" dirty="0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61</a:t>
            </a:fld>
            <a:endParaRPr lang="th-TH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สรุปผลการวิจัย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" name="Chart 74"/>
          <p:cNvGraphicFramePr/>
          <p:nvPr/>
        </p:nvGraphicFramePr>
        <p:xfrm>
          <a:off x="791103" y="1768773"/>
          <a:ext cx="6383501" cy="4344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62"/>
          <p:cNvGraphicFramePr>
            <a:graphicFrameLocks noGrp="1"/>
          </p:cNvGraphicFramePr>
          <p:nvPr>
            <p:ph sz="half" idx="1"/>
          </p:nvPr>
        </p:nvGraphicFramePr>
        <p:xfrm>
          <a:off x="7519010" y="1507066"/>
          <a:ext cx="3767056" cy="2397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69"/>
          <p:cNvGraphicFramePr/>
          <p:nvPr/>
        </p:nvGraphicFramePr>
        <p:xfrm>
          <a:off x="7535333" y="3979333"/>
          <a:ext cx="3750734" cy="241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</a:rPr>
              <a:t>สรุปผลการวิจัย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62</a:t>
            </a:fld>
            <a:endParaRPr lang="th-TH"/>
          </a:p>
        </p:txBody>
      </p:sp>
      <p:sp>
        <p:nvSpPr>
          <p:cNvPr id="8" name="ตัวยึดเนื้อหา 7"/>
          <p:cNvSpPr>
            <a:spLocks noGrp="1"/>
          </p:cNvSpPr>
          <p:nvPr>
            <p:ph sz="half" idx="1"/>
          </p:nvPr>
        </p:nvSpPr>
        <p:spPr>
          <a:xfrm>
            <a:off x="702734" y="1605492"/>
            <a:ext cx="10820400" cy="4351338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sz="4000" b="1" dirty="0" smtClean="0"/>
              <a:t>4.</a:t>
            </a:r>
            <a:r>
              <a:rPr lang="th-TH" sz="4000" b="1" dirty="0" smtClean="0"/>
              <a:t>สามารถนำความเร็วเฉลี่ยในการวิ่งมาจัดทำโปรแกรมการเสริมสร้างสมรรถภาพทางกายที่สัมพันธ์กับทักษะด้านความเร็วในการวิ่ง</a:t>
            </a:r>
          </a:p>
          <a:p>
            <a:pPr lvl="0">
              <a:buNone/>
            </a:pPr>
            <a:r>
              <a:rPr lang="th-TH" sz="4000" b="1" dirty="0" smtClean="0"/>
              <a:t>  ระยะทาง 50 เมตร ได้ ดังนี้</a:t>
            </a:r>
          </a:p>
        </p:txBody>
      </p:sp>
    </p:spTree>
    <p:extLst>
      <p:ext uri="{BB962C8B-B14F-4D97-AF65-F5344CB8AC3E}">
        <p14:creationId xmlns="" xmlns:p14="http://schemas.microsoft.com/office/powerpoint/2010/main" val="115416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4000" b="1" dirty="0" smtClean="0"/>
              <a:t>รูปแบบการฝึกและโปรแกรมการ</a:t>
            </a:r>
            <a:r>
              <a:rPr lang="th-TH" sz="4000" b="1" dirty="0" err="1" smtClean="0"/>
              <a:t>ฝึกพ</a:t>
            </a:r>
            <a:r>
              <a:rPr lang="th-TH" sz="4000" b="1" dirty="0" smtClean="0"/>
              <a:t>ลัยโอเมตริก </a:t>
            </a:r>
            <a:r>
              <a:rPr lang="en-US" sz="4000" b="1" dirty="0" smtClean="0"/>
              <a:t>(</a:t>
            </a:r>
            <a:r>
              <a:rPr lang="en-US" sz="4000" b="1" dirty="0" err="1" smtClean="0"/>
              <a:t>Plyometric</a:t>
            </a:r>
            <a:r>
              <a:rPr lang="en-US" sz="4000" b="1" dirty="0" smtClean="0"/>
              <a:t> Training)</a:t>
            </a:r>
          </a:p>
          <a:p>
            <a:pPr marL="0" indent="0">
              <a:buNone/>
              <a:tabLst>
                <a:tab pos="0" algn="l"/>
              </a:tabLst>
            </a:pPr>
            <a:r>
              <a:rPr lang="th-TH" sz="4000" b="1" dirty="0" smtClean="0"/>
              <a:t>เป็นรูปแบบและโปรแกรมการฝึกกล้ามเนื้อที่เชื่อมต่อระหว่างความแข็งแรงของกล้ามเนื้อกับความเร็วในการหดตัวของกล้ามเนื้อทำให้เกิดกำลังกล้ามเนื้อการ</a:t>
            </a:r>
            <a:r>
              <a:rPr lang="th-TH" sz="4000" b="1" dirty="0" err="1" smtClean="0"/>
              <a:t>ฝึกพ</a:t>
            </a:r>
            <a:r>
              <a:rPr lang="th-TH" sz="4000" b="1" dirty="0" smtClean="0"/>
              <a:t>ลัยโอเมตริก</a:t>
            </a:r>
            <a:r>
              <a:rPr lang="en-US" sz="4000" b="1" dirty="0" smtClean="0"/>
              <a:t>  </a:t>
            </a:r>
            <a:r>
              <a:rPr lang="th-TH" sz="4000" b="1" dirty="0" smtClean="0"/>
              <a:t>ใช้กิจกรรมการกระโดด</a:t>
            </a:r>
            <a:r>
              <a:rPr lang="en-US" sz="4000" b="1" dirty="0" smtClean="0"/>
              <a:t>  </a:t>
            </a:r>
            <a:r>
              <a:rPr lang="th-TH" sz="4000" b="1" dirty="0" smtClean="0"/>
              <a:t>การกระโดดเขย่ง</a:t>
            </a:r>
            <a:r>
              <a:rPr lang="en-US" sz="4000" b="1" dirty="0" smtClean="0"/>
              <a:t>  </a:t>
            </a:r>
            <a:r>
              <a:rPr lang="th-TH" sz="4000" b="1" dirty="0" smtClean="0"/>
              <a:t>การกระโดดอยู่กับที่ด้วยการใช้ลำตัวส่วนล่างและการหมุนเหวี่ยง</a:t>
            </a:r>
            <a:r>
              <a:rPr lang="en-US" sz="4000" b="1" dirty="0" smtClean="0"/>
              <a:t>  </a:t>
            </a:r>
            <a:r>
              <a:rPr lang="th-TH" sz="4000" b="1" dirty="0" smtClean="0"/>
              <a:t>การทุ่มและผลักลูก</a:t>
            </a:r>
            <a:r>
              <a:rPr lang="th-TH" sz="4000" b="1" dirty="0" err="1" smtClean="0"/>
              <a:t>เมดิ</a:t>
            </a:r>
            <a:r>
              <a:rPr lang="th-TH" sz="4000" b="1" dirty="0" smtClean="0"/>
              <a:t>ซิ</a:t>
            </a:r>
            <a:r>
              <a:rPr lang="th-TH" sz="4000" b="1" dirty="0" err="1" smtClean="0"/>
              <a:t>นบอล</a:t>
            </a:r>
            <a:r>
              <a:rPr lang="th-TH" sz="4000" b="1" dirty="0" smtClean="0"/>
              <a:t>ด้วยการใช้ลำตัวส่วนบน</a:t>
            </a:r>
            <a:endParaRPr lang="en-US" sz="4000" b="1" dirty="0" smtClean="0"/>
          </a:p>
          <a:p>
            <a:pPr marL="742950" lvl="0" indent="-742950">
              <a:buNone/>
            </a:pPr>
            <a:endParaRPr lang="th-TH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63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สรุปผลการวิจัย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64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สรุปผลการวิจัย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รูปภาพ 8" descr="http://www.jumpusa.com/pe.gif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1462" y="1591104"/>
            <a:ext cx="4994426" cy="4250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รูปภาพ 9" descr="http://www.amarinnewmedia.com/_Library/HC/2014/4/Content-1685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7489" y="2307216"/>
            <a:ext cx="3793955" cy="1820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h-TH" sz="4000" b="1" dirty="0" smtClean="0"/>
              <a:t>โปรแกรมการฝึกกล้ามเนื้อแบบไม่ใช้ออกซิเจน(</a:t>
            </a:r>
            <a:r>
              <a:rPr lang="en-US" sz="4000" b="1" dirty="0" smtClean="0"/>
              <a:t>ANAEROBIC TRAINING</a:t>
            </a:r>
            <a:r>
              <a:rPr lang="th-TH" sz="4000" b="1" dirty="0" smtClean="0"/>
              <a:t>) </a:t>
            </a:r>
          </a:p>
          <a:p>
            <a:pPr marL="0" indent="0">
              <a:buNone/>
            </a:pPr>
            <a:r>
              <a:rPr lang="th-TH" sz="4000" b="1" dirty="0" smtClean="0"/>
              <a:t>ใช้รูปแบบการฝึกโดยใช้กิจกรรมการวิ่งเร็วอย่างเต็มที่แบบ (</a:t>
            </a:r>
            <a:r>
              <a:rPr lang="en-US" sz="4000" b="1" dirty="0" smtClean="0"/>
              <a:t>sprint – </a:t>
            </a:r>
            <a:r>
              <a:rPr lang="th-TH" sz="4000" b="1" dirty="0" err="1" smtClean="0"/>
              <a:t>สปริ๊นท์</a:t>
            </a:r>
            <a:r>
              <a:rPr lang="th-TH" sz="4000" b="1" dirty="0" smtClean="0"/>
              <a:t>) ในระดับ 70</a:t>
            </a:r>
            <a:r>
              <a:rPr lang="en-US" sz="4000" b="1" dirty="0" smtClean="0"/>
              <a:t> – 90</a:t>
            </a:r>
            <a:r>
              <a:rPr lang="th-TH" sz="4000" b="1" dirty="0" smtClean="0"/>
              <a:t> % ของ </a:t>
            </a:r>
            <a:r>
              <a:rPr lang="en-US" sz="4000" b="1" dirty="0" smtClean="0"/>
              <a:t>Maximum heart rate </a:t>
            </a:r>
            <a:r>
              <a:rPr lang="th-TH" sz="4000" b="1" dirty="0" smtClean="0"/>
              <a:t>(การวิ่งในลักษณะวิ่งด้วยความเร็วเต็มที่ตามความสามารถของนักเรียนแต่ละบุคคล)</a:t>
            </a:r>
            <a:endParaRPr lang="en-US" sz="4000" b="1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65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สรุปผลการวิจัย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รูปภาพ 7" descr="การออกกำลังกายที่ลดไขมันได้ดีที่สุด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0920" y="3885670"/>
            <a:ext cx="4350280" cy="2357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  <a:latin typeface="Angsana New" panose="02020603050405020304" pitchFamily="18" charset="-34"/>
                <a:cs typeface="+mn-cs"/>
              </a:rPr>
              <a:t>สมรรถภาพทางกายที่สัมพันธ์กับทักษะ</a:t>
            </a:r>
            <a:endParaRPr lang="en-US" dirty="0"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7</a:t>
            </a:fld>
            <a:endParaRPr lang="th-TH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692300" y="2251665"/>
            <a:ext cx="19639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AutoNum type="arabicPeriod"/>
            </a:pPr>
            <a:r>
              <a:rPr lang="th-TH" sz="3600" b="1" dirty="0" smtClean="0">
                <a:solidFill>
                  <a:srgbClr val="000000"/>
                </a:solidFill>
                <a:latin typeface="+mj-lt"/>
                <a:ea typeface="TH SarabunPSK"/>
              </a:rPr>
              <a:t>ความเร็ว</a:t>
            </a:r>
          </a:p>
          <a:p>
            <a:r>
              <a:rPr lang="th-TH" sz="3600" b="1" dirty="0">
                <a:solidFill>
                  <a:srgbClr val="000000"/>
                </a:solidFill>
                <a:latin typeface="+mj-lt"/>
                <a:ea typeface="TH SarabunPSK"/>
              </a:rPr>
              <a:t> </a:t>
            </a:r>
            <a:r>
              <a:rPr lang="th-TH" sz="3600" b="1" dirty="0" smtClean="0">
                <a:solidFill>
                  <a:srgbClr val="000000"/>
                </a:solidFill>
                <a:latin typeface="+mj-lt"/>
                <a:ea typeface="TH SarabunPSK"/>
              </a:rPr>
              <a:t>    </a:t>
            </a:r>
            <a:r>
              <a:rPr lang="th-TH" sz="3600" b="1" dirty="0">
                <a:solidFill>
                  <a:srgbClr val="000000"/>
                </a:solidFill>
                <a:latin typeface="+mj-lt"/>
                <a:ea typeface="TH SarabunPSK"/>
              </a:rPr>
              <a:t>(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TH SarabunPSK"/>
              </a:rPr>
              <a:t>Speed</a:t>
            </a:r>
            <a:r>
              <a:rPr lang="th-TH" sz="3600" b="1" dirty="0">
                <a:solidFill>
                  <a:srgbClr val="000000"/>
                </a:solidFill>
                <a:latin typeface="+mj-lt"/>
                <a:ea typeface="TH SarabunPSK"/>
              </a:rPr>
              <a:t>) </a:t>
            </a:r>
            <a:endParaRPr lang="th-TH" sz="3600" b="1" dirty="0">
              <a:latin typeface="+mj-lt"/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528798" y="2251665"/>
            <a:ext cx="30283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rgbClr val="000000"/>
                </a:solidFill>
                <a:ea typeface="TH SarabunPSK"/>
              </a:rPr>
              <a:t>2. กำลังของกล้ามเนื้อ </a:t>
            </a:r>
            <a:endParaRPr lang="th-TH" sz="3600" b="1" dirty="0" smtClean="0">
              <a:solidFill>
                <a:srgbClr val="000000"/>
              </a:solidFill>
              <a:ea typeface="TH SarabunPSK"/>
            </a:endParaRPr>
          </a:p>
          <a:p>
            <a:r>
              <a:rPr lang="th-TH" sz="3600" b="1" dirty="0">
                <a:solidFill>
                  <a:srgbClr val="000000"/>
                </a:solidFill>
                <a:ea typeface="TH SarabunPSK"/>
              </a:rPr>
              <a:t> </a:t>
            </a:r>
            <a:r>
              <a:rPr lang="th-TH" sz="3600" b="1" dirty="0" smtClean="0">
                <a:solidFill>
                  <a:srgbClr val="000000"/>
                </a:solidFill>
                <a:ea typeface="TH SarabunPSK"/>
              </a:rPr>
              <a:t>   (</a:t>
            </a:r>
            <a:r>
              <a:rPr lang="en-US" sz="3600" b="1" dirty="0">
                <a:solidFill>
                  <a:srgbClr val="000000"/>
                </a:solidFill>
                <a:ea typeface="TH SarabunPSK"/>
              </a:rPr>
              <a:t>Muscle Power</a:t>
            </a:r>
            <a:r>
              <a:rPr lang="th-TH" sz="3600" b="1" dirty="0">
                <a:solidFill>
                  <a:srgbClr val="000000"/>
                </a:solidFill>
                <a:ea typeface="TH SarabunPSK"/>
              </a:rPr>
              <a:t>)</a:t>
            </a:r>
            <a:endParaRPr lang="th-TH" sz="3600" b="1" dirty="0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2567674" y="4643528"/>
            <a:ext cx="357822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rgbClr val="000000"/>
                </a:solidFill>
                <a:ea typeface="TH SarabunPSK"/>
              </a:rPr>
              <a:t>3. ความคล่องแคล่วว่องไว </a:t>
            </a:r>
            <a:endParaRPr lang="th-TH" sz="3600" b="1" dirty="0" smtClean="0">
              <a:solidFill>
                <a:srgbClr val="000000"/>
              </a:solidFill>
              <a:ea typeface="TH SarabunPSK"/>
            </a:endParaRPr>
          </a:p>
          <a:p>
            <a:r>
              <a:rPr lang="th-TH" sz="3600" b="1" dirty="0">
                <a:solidFill>
                  <a:srgbClr val="000000"/>
                </a:solidFill>
                <a:ea typeface="TH SarabunPSK"/>
              </a:rPr>
              <a:t> </a:t>
            </a:r>
            <a:r>
              <a:rPr lang="th-TH" sz="3600" b="1" dirty="0" smtClean="0">
                <a:solidFill>
                  <a:srgbClr val="000000"/>
                </a:solidFill>
                <a:ea typeface="TH SarabunPSK"/>
              </a:rPr>
              <a:t>          (</a:t>
            </a:r>
            <a:r>
              <a:rPr lang="en-US" sz="3600" b="1" dirty="0">
                <a:solidFill>
                  <a:srgbClr val="000000"/>
                </a:solidFill>
                <a:ea typeface="TH SarabunPSK"/>
              </a:rPr>
              <a:t>Agility</a:t>
            </a:r>
            <a:r>
              <a:rPr lang="th-TH" sz="3600" b="1" dirty="0">
                <a:solidFill>
                  <a:srgbClr val="000000"/>
                </a:solidFill>
                <a:ea typeface="TH SarabunPSK"/>
              </a:rPr>
              <a:t>)</a:t>
            </a:r>
            <a:endParaRPr lang="th-TH" sz="3600" b="1" dirty="0"/>
          </a:p>
        </p:txBody>
      </p:sp>
      <p:pic>
        <p:nvPicPr>
          <p:cNvPr id="4098" name="Picture 2" descr="http://www.siamsport.co.th/_ImagesNews/150526B9S678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1906629"/>
            <a:ext cx="2933700" cy="1767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sport.mthai.com/olympic2012/files/2012/08/000_DV12657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041" y="1976049"/>
            <a:ext cx="2634061" cy="1471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topicstock.pantip.com/supachalasai/topicstock/2011/09/S11052215/S11052215-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784" y="4296074"/>
            <a:ext cx="2676427" cy="1793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000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  <a:latin typeface="Angsana New" panose="02020603050405020304" pitchFamily="18" charset="-34"/>
                <a:cs typeface="+mn-cs"/>
              </a:rPr>
              <a:t>สมรรถภาพทางกายที่สัมพันธ์กับทักษะ</a:t>
            </a:r>
            <a:endParaRPr lang="en-US" dirty="0"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-237066" y="1830030"/>
            <a:ext cx="5080000" cy="954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th-TH" sz="4000" b="1" dirty="0" smtClean="0">
                <a:latin typeface="+mj-lt"/>
              </a:rPr>
              <a:t>4. การทรงตัว  (</a:t>
            </a:r>
            <a:r>
              <a:rPr lang="en-US" sz="4000" b="1" dirty="0" smtClean="0">
                <a:latin typeface="+mj-lt"/>
              </a:rPr>
              <a:t>Balance</a:t>
            </a:r>
            <a:r>
              <a:rPr lang="th-TH" sz="4000" b="1" dirty="0" smtClean="0">
                <a:latin typeface="+mj-lt"/>
              </a:rPr>
              <a:t>) </a:t>
            </a:r>
            <a:endParaRPr lang="en-US" sz="4000" b="1" dirty="0">
              <a:latin typeface="+mj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8</a:t>
            </a:fld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4329158" y="2650750"/>
            <a:ext cx="302037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>
                <a:solidFill>
                  <a:srgbClr val="000000"/>
                </a:solidFill>
                <a:ea typeface="TH SarabunPSK"/>
              </a:rPr>
              <a:t>5. เวลาปฏิกิริยา </a:t>
            </a:r>
            <a:endParaRPr lang="th-TH" sz="4000" b="1" dirty="0" smtClean="0">
              <a:solidFill>
                <a:srgbClr val="000000"/>
              </a:solidFill>
              <a:ea typeface="TH SarabunPSK"/>
            </a:endParaRPr>
          </a:p>
          <a:p>
            <a:r>
              <a:rPr lang="th-TH" sz="4000" b="1" dirty="0">
                <a:solidFill>
                  <a:srgbClr val="000000"/>
                </a:solidFill>
                <a:ea typeface="TH SarabunPSK"/>
              </a:rPr>
              <a:t> </a:t>
            </a:r>
            <a:r>
              <a:rPr lang="th-TH" sz="4000" b="1" dirty="0" smtClean="0">
                <a:solidFill>
                  <a:srgbClr val="000000"/>
                </a:solidFill>
                <a:ea typeface="TH SarabunPSK"/>
              </a:rPr>
              <a:t>(</a:t>
            </a:r>
            <a:r>
              <a:rPr lang="en-US" sz="4000" b="1" dirty="0">
                <a:solidFill>
                  <a:srgbClr val="000000"/>
                </a:solidFill>
                <a:ea typeface="TH SarabunPSK"/>
              </a:rPr>
              <a:t>Reaction Time</a:t>
            </a:r>
            <a:r>
              <a:rPr lang="th-TH" sz="4000" b="1" dirty="0">
                <a:solidFill>
                  <a:srgbClr val="000000"/>
                </a:solidFill>
                <a:ea typeface="TH SarabunPSK"/>
              </a:rPr>
              <a:t>) </a:t>
            </a:r>
            <a:endParaRPr lang="th-TH" sz="4000" b="1" dirty="0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7663936" y="1886046"/>
            <a:ext cx="375615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000000"/>
                </a:solidFill>
                <a:latin typeface="+mj-lt"/>
                <a:ea typeface="TH SarabunPSK"/>
              </a:rPr>
              <a:t>6. การทำงานที่ประสานสัมพันธ์กัน </a:t>
            </a:r>
            <a:endParaRPr lang="th-TH" sz="3200" b="1" dirty="0" smtClean="0">
              <a:solidFill>
                <a:srgbClr val="000000"/>
              </a:solidFill>
              <a:latin typeface="+mj-lt"/>
              <a:ea typeface="TH SarabunPSK"/>
            </a:endParaRPr>
          </a:p>
          <a:p>
            <a:r>
              <a:rPr lang="th-TH" sz="3200" b="1" dirty="0">
                <a:solidFill>
                  <a:srgbClr val="000000"/>
                </a:solidFill>
                <a:latin typeface="+mj-lt"/>
                <a:ea typeface="TH SarabunPSK"/>
              </a:rPr>
              <a:t> </a:t>
            </a:r>
            <a:r>
              <a:rPr lang="th-TH" sz="3200" b="1" dirty="0" smtClean="0">
                <a:solidFill>
                  <a:srgbClr val="000000"/>
                </a:solidFill>
                <a:latin typeface="+mj-lt"/>
                <a:ea typeface="TH SarabunPSK"/>
              </a:rPr>
              <a:t>         (</a:t>
            </a:r>
            <a:r>
              <a:rPr lang="en-US" sz="3200" b="1" dirty="0">
                <a:solidFill>
                  <a:srgbClr val="000000"/>
                </a:solidFill>
                <a:latin typeface="+mj-lt"/>
                <a:ea typeface="TH SarabunPSK"/>
              </a:rPr>
              <a:t>Coordination</a:t>
            </a:r>
            <a:r>
              <a:rPr lang="th-TH" sz="3200" b="1" dirty="0">
                <a:solidFill>
                  <a:srgbClr val="000000"/>
                </a:solidFill>
                <a:latin typeface="+mj-lt"/>
                <a:ea typeface="TH SarabunPSK"/>
              </a:rPr>
              <a:t>) </a:t>
            </a:r>
            <a:endParaRPr lang="th-TH" sz="3200" b="1" dirty="0">
              <a:latin typeface="+mj-lt"/>
            </a:endParaRPr>
          </a:p>
        </p:txBody>
      </p:sp>
      <p:pic>
        <p:nvPicPr>
          <p:cNvPr id="4104" name="Picture 8" descr="http://i.kapook.com/pete/21-02-2012/slackline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46" y="2522707"/>
            <a:ext cx="2681590" cy="2011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s.jeban.com/userfiles/uploads/2010/11/16_1601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41" y="2963264"/>
            <a:ext cx="3133954" cy="2530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sites.google.com/a/jr.ac.th/asean-yok/_/rsrc/1442457987534/kila-praca-chati/%E0%B8%81%E0%B8%B5%E0%B8%AC%E0%B8%B2.jpg?height=240&amp;width=3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289" y="4150226"/>
            <a:ext cx="2648993" cy="1986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6215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  <a:latin typeface="TH SarabunPSK"/>
                <a:cs typeface="+mn-cs"/>
              </a:rPr>
              <a:t>การทดสอบสมรรถภาพทางกายที่สัมพันธ์กับสุขภาพ</a:t>
            </a:r>
            <a:endParaRPr lang="en-US" dirty="0">
              <a:latin typeface="TH SarabunPSK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800" y="1594534"/>
            <a:ext cx="11087100" cy="4977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endParaRPr lang="en-US" sz="44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29/06/60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9</a:t>
            </a:fld>
            <a:endParaRPr lang="th-TH"/>
          </a:p>
        </p:txBody>
      </p:sp>
      <p:pic>
        <p:nvPicPr>
          <p:cNvPr id="1026" name="Picture 2" descr="scan0001"/>
          <p:cNvPicPr>
            <a:picLocks noChangeAspect="1" noChangeArrowheads="1"/>
          </p:cNvPicPr>
          <p:nvPr/>
        </p:nvPicPr>
        <p:blipFill>
          <a:blip r:embed="rId2" cstate="print"/>
          <a:srcRect l="8664" r="4694"/>
          <a:stretch>
            <a:fillRect/>
          </a:stretch>
        </p:blipFill>
        <p:spPr bwMode="auto">
          <a:xfrm>
            <a:off x="1132616" y="2202390"/>
            <a:ext cx="2446866" cy="1189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scan0002"/>
          <p:cNvPicPr>
            <a:picLocks noChangeAspect="1" noChangeArrowheads="1"/>
          </p:cNvPicPr>
          <p:nvPr/>
        </p:nvPicPr>
        <p:blipFill>
          <a:blip r:embed="rId3" cstate="print"/>
          <a:srcRect l="17561" t="4672" r="20976" b="17757"/>
          <a:stretch>
            <a:fillRect/>
          </a:stretch>
        </p:blipFill>
        <p:spPr bwMode="auto">
          <a:xfrm>
            <a:off x="3723257" y="2214870"/>
            <a:ext cx="1590674" cy="1069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sca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4073001"/>
            <a:ext cx="3910778" cy="1641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095716" y="5527771"/>
            <a:ext cx="362021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45720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sz="4000" b="1" u="sng" dirty="0" smtClean="0"/>
              <a:t>ลุก </a:t>
            </a:r>
            <a:r>
              <a:rPr lang="en-US" sz="4000" b="1" u="sng" dirty="0" smtClean="0"/>
              <a:t>–</a:t>
            </a:r>
            <a:r>
              <a:rPr lang="th-TH" sz="4000" b="1" u="sng" dirty="0" smtClean="0"/>
              <a:t> นั่ง</a:t>
            </a:r>
          </a:p>
        </p:txBody>
      </p:sp>
      <p:pic>
        <p:nvPicPr>
          <p:cNvPr id="1031" name="Picture 7" descr="scan000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4168" y="2411455"/>
            <a:ext cx="3778729" cy="1128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สี่เหลี่ยมผืนผ้า 16"/>
          <p:cNvSpPr/>
          <p:nvPr/>
        </p:nvSpPr>
        <p:spPr>
          <a:xfrm>
            <a:off x="8389542" y="3489124"/>
            <a:ext cx="1085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u="sng" dirty="0" smtClean="0"/>
              <a:t>ดันพื้น</a:t>
            </a:r>
            <a:endParaRPr lang="th-TH" sz="4000" u="sng" dirty="0"/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720767" y="3472190"/>
            <a:ext cx="47147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u="sng" dirty="0" smtClean="0"/>
              <a:t>วัดความหนาของไขมันใต้ผิวหนัง</a:t>
            </a:r>
            <a:endParaRPr lang="th-TH" sz="4000" u="sng" dirty="0"/>
          </a:p>
        </p:txBody>
      </p:sp>
      <p:pic>
        <p:nvPicPr>
          <p:cNvPr id="1032" name="Picture 8" descr="scan000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90267" y="4106333"/>
            <a:ext cx="422910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สี่เหลี่ยมผืนผ้า 19"/>
          <p:cNvSpPr/>
          <p:nvPr/>
        </p:nvSpPr>
        <p:spPr>
          <a:xfrm>
            <a:off x="7481969" y="5597323"/>
            <a:ext cx="29819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u="sng" dirty="0" smtClean="0"/>
              <a:t>นั่งงอตัวไปข้างหน้า </a:t>
            </a:r>
            <a:endParaRPr lang="th-TH" sz="4000" u="sng" dirty="0"/>
          </a:p>
        </p:txBody>
      </p:sp>
      <p:sp>
        <p:nvSpPr>
          <p:cNvPr id="21" name="สี่เหลี่ยมผืนผ้า 20"/>
          <p:cNvSpPr/>
          <p:nvPr/>
        </p:nvSpPr>
        <p:spPr>
          <a:xfrm>
            <a:off x="4623902" y="1507924"/>
            <a:ext cx="29610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u="sng" dirty="0" smtClean="0"/>
              <a:t>ดัชนีมวลกาย </a:t>
            </a:r>
            <a:r>
              <a:rPr lang="en-US" sz="4000" b="1" u="sng" dirty="0" smtClean="0"/>
              <a:t>(BMI)</a:t>
            </a:r>
            <a:endParaRPr lang="th-TH" sz="4000" u="sng" dirty="0"/>
          </a:p>
        </p:txBody>
      </p:sp>
    </p:spTree>
    <p:extLst>
      <p:ext uri="{BB962C8B-B14F-4D97-AF65-F5344CB8AC3E}">
        <p14:creationId xmlns="" xmlns:p14="http://schemas.microsoft.com/office/powerpoint/2010/main" val="32000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Custom 19">
      <a:dk1>
        <a:srgbClr val="002060"/>
      </a:dk1>
      <a:lt1>
        <a:srgbClr val="D5E3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6">
      <a:majorFont>
        <a:latin typeface="TH SarabunPSK"/>
        <a:ea typeface=""/>
        <a:cs typeface="TH SarabunPSK"/>
      </a:majorFont>
      <a:minorFont>
        <a:latin typeface="TH SarabunPSK"/>
        <a:ea typeface=""/>
        <a:cs typeface="TH SarabunPS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</TotalTime>
  <Words>2916</Words>
  <Application>Microsoft Office PowerPoint</Application>
  <PresentationFormat>กำหนดเอง</PresentationFormat>
  <Paragraphs>926</Paragraphs>
  <Slides>65</Slides>
  <Notes>0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65</vt:i4>
      </vt:variant>
    </vt:vector>
  </HeadingPairs>
  <TitlesOfParts>
    <vt:vector size="66" baseType="lpstr">
      <vt:lpstr>ธีมของ Office</vt:lpstr>
      <vt:lpstr>ภาพนิ่ง 1</vt:lpstr>
      <vt:lpstr>ภาพนิ่ง 2</vt:lpstr>
      <vt:lpstr>สมรรถภาพทางกาย</vt:lpstr>
      <vt:lpstr>สมรรถภาพทางกายที่สัมพันธ์กับสุขภาพ</vt:lpstr>
      <vt:lpstr>สมรรถภาพทางกายที่สัมพันธ์กับสุขภาพ</vt:lpstr>
      <vt:lpstr>สมรรถภาพทางกายที่สัมพันธ์กับทักษะ</vt:lpstr>
      <vt:lpstr>สมรรถภาพทางกายที่สัมพันธ์กับทักษะ</vt:lpstr>
      <vt:lpstr>สมรรถภาพทางกายที่สัมพันธ์กับทักษะ</vt:lpstr>
      <vt:lpstr>การทดสอบสมรรถภาพทางกายที่สัมพันธ์กับสุขภาพ</vt:lpstr>
      <vt:lpstr>การทดสอบสมรรถภาพทางกายที่สัมพันธ์กับสุขภาพ</vt:lpstr>
      <vt:lpstr>ความเร็ว</vt:lpstr>
      <vt:lpstr>ขั้นตอนการใช้ความเร็วในการวิ่งระยะสั้น</vt:lpstr>
      <vt:lpstr>อุปกรณ์ทดสอบความเร็ว</vt:lpstr>
      <vt:lpstr>Swift SpeedLight timing training systems</vt:lpstr>
      <vt:lpstr>แผนผังการวางอุปกรณ์ เครื่องวิเคราะห์ความเร็วในการวิ่ง (SPEED ANALYSER) </vt:lpstr>
      <vt:lpstr>เครื่องวิเคราะห์ความเร็วในการวิ่ง (SPEED ANALYSER) </vt:lpstr>
      <vt:lpstr>วัตถุประสงค์ของการวิจัย</vt:lpstr>
      <vt:lpstr>ขอบเขตของการวิจัย</vt:lpstr>
      <vt:lpstr>สมมติฐาน</vt:lpstr>
      <vt:lpstr>ตัวแปรที่ศึกษา</vt:lpstr>
      <vt:lpstr>ภาพนิ่ง 21</vt:lpstr>
      <vt:lpstr>ภาพนิ่ง 22</vt:lpstr>
      <vt:lpstr>ภาพนิ่ง 23</vt:lpstr>
      <vt:lpstr>ภาพนิ่ง 24</vt:lpstr>
      <vt:lpstr>ภาพนิ่ง 25</vt:lpstr>
      <vt:lpstr>ภาพนิ่ง 26</vt:lpstr>
      <vt:lpstr>ภาพนิ่ง 27</vt:lpstr>
      <vt:lpstr>ภาพนิ่ง 28</vt:lpstr>
      <vt:lpstr>ภาพนิ่ง 29</vt:lpstr>
      <vt:lpstr>ภาพนิ่ง 30</vt:lpstr>
      <vt:lpstr>ภาพนิ่ง 31</vt:lpstr>
      <vt:lpstr>ภาพนิ่ง 32</vt:lpstr>
      <vt:lpstr>ภาพนิ่ง 33</vt:lpstr>
      <vt:lpstr>ภาพนิ่ง 34</vt:lpstr>
      <vt:lpstr>ภาพนิ่ง 35</vt:lpstr>
      <vt:lpstr>ภาพนิ่ง 36</vt:lpstr>
      <vt:lpstr>ภาพนิ่ง 37</vt:lpstr>
      <vt:lpstr>ภาพนิ่ง 38</vt:lpstr>
      <vt:lpstr>ภาพนิ่ง 39</vt:lpstr>
      <vt:lpstr>ภาพนิ่ง 40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สรุปผลการวิจัย</vt:lpstr>
      <vt:lpstr> สรุปผลการวิจัย</vt:lpstr>
      <vt:lpstr> สรุปผลการวิจัย</vt:lpstr>
      <vt:lpstr>ภาพนิ่ง 61</vt:lpstr>
      <vt:lpstr>สรุปผลการวิจัย</vt:lpstr>
      <vt:lpstr>ภาพนิ่ง 63</vt:lpstr>
      <vt:lpstr>ภาพนิ่ง 64</vt:lpstr>
      <vt:lpstr>ภาพนิ่ง 65</vt:lpstr>
    </vt:vector>
  </TitlesOfParts>
  <LinksUpToDate>false</LinksUpToDate>
  <SharedDoc>false</SharedDoc>
  <HyperlinkBase>http://www.rmutt.ac.th/</HyperlinkBase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PowerPoint-RMUTT</dc:title>
  <dc:subject>เทมเพลต PowerPoint มทร.ธัญบุรี</dc:subject>
  <dc:creator>http://www.rmutt.ac.th/, Jatuporn Panjoi</dc:creator>
  <cp:keywords>Template ppt, Template RMUTT, PowerPoint,rajamangala university of technology thanyaburi</cp:keywords>
  <cp:lastModifiedBy>user</cp:lastModifiedBy>
  <cp:revision>231</cp:revision>
  <dcterms:created xsi:type="dcterms:W3CDTF">2013-07-06T12:19:18Z</dcterms:created>
  <dcterms:modified xsi:type="dcterms:W3CDTF">2017-06-29T07:46:58Z</dcterms:modified>
</cp:coreProperties>
</file>